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99" r:id="rId5"/>
    <p:sldId id="460" r:id="rId6"/>
    <p:sldId id="300" r:id="rId7"/>
    <p:sldId id="461" r:id="rId8"/>
    <p:sldId id="462" r:id="rId9"/>
    <p:sldId id="436" r:id="rId10"/>
    <p:sldId id="463" r:id="rId11"/>
    <p:sldId id="464" r:id="rId12"/>
    <p:sldId id="465" r:id="rId13"/>
    <p:sldId id="473" r:id="rId14"/>
    <p:sldId id="466" r:id="rId15"/>
    <p:sldId id="467" r:id="rId16"/>
    <p:sldId id="468" r:id="rId17"/>
    <p:sldId id="472" r:id="rId18"/>
    <p:sldId id="437" r:id="rId19"/>
    <p:sldId id="474" r:id="rId20"/>
    <p:sldId id="469" r:id="rId21"/>
    <p:sldId id="470" r:id="rId22"/>
    <p:sldId id="476" r:id="rId23"/>
    <p:sldId id="478" r:id="rId24"/>
    <p:sldId id="438" r:id="rId25"/>
    <p:sldId id="477" r:id="rId26"/>
    <p:sldId id="459" r:id="rId27"/>
    <p:sldId id="475" r:id="rId2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63" userDrawn="1">
          <p15:clr>
            <a:srgbClr val="A4A3A4"/>
          </p15:clr>
        </p15:guide>
        <p15:guide id="2" pos="2835" userDrawn="1">
          <p15:clr>
            <a:srgbClr val="A4A3A4"/>
          </p15:clr>
        </p15:guide>
        <p15:guide id="3" orient="horz" pos="2296" userDrawn="1">
          <p15:clr>
            <a:srgbClr val="A4A3A4"/>
          </p15:clr>
        </p15:guide>
        <p15:guide id="4" pos="5420" userDrawn="1">
          <p15:clr>
            <a:srgbClr val="A4A3A4"/>
          </p15:clr>
        </p15:guide>
        <p15:guide id="5" orient="horz" pos="1207" userDrawn="1">
          <p15:clr>
            <a:srgbClr val="A4A3A4"/>
          </p15:clr>
        </p15:guide>
        <p15:guide id="6" orient="horz" pos="2976" userDrawn="1">
          <p15:clr>
            <a:srgbClr val="A4A3A4"/>
          </p15:clr>
        </p15:guide>
        <p15:guide id="7" orient="horz" pos="34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1200"/>
    <a:srgbClr val="18525E"/>
    <a:srgbClr val="86AB66"/>
    <a:srgbClr val="4AB3D1"/>
    <a:srgbClr val="A2B084"/>
    <a:srgbClr val="BBC99D"/>
    <a:srgbClr val="6C1B1C"/>
    <a:srgbClr val="F7BD00"/>
    <a:srgbClr val="F7BE00"/>
    <a:srgbClr val="F68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17" autoAdjust="0"/>
    <p:restoredTop sz="94533" autoAdjust="0"/>
  </p:normalViewPr>
  <p:slideViewPr>
    <p:cSldViewPr>
      <p:cViewPr>
        <p:scale>
          <a:sx n="75" d="100"/>
          <a:sy n="75" d="100"/>
        </p:scale>
        <p:origin x="-2856" y="-408"/>
      </p:cViewPr>
      <p:guideLst>
        <p:guide orient="horz" pos="663"/>
        <p:guide orient="horz" pos="2296"/>
        <p:guide orient="horz" pos="1207"/>
        <p:guide orient="horz" pos="2976"/>
        <p:guide orient="horz" pos="3430"/>
        <p:guide pos="2835"/>
        <p:guide pos="542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nfo%20a%2031%20de%20diciembre%20de%202014\His_Gafica_Acreditac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nfo%20a%2031%20de%20diciembre%20de%202014\His_Gafica_Acreditac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100" b="1" i="0" baseline="0">
                <a:effectLst/>
              </a:rPr>
              <a:t>ACREDITACION DE PROGRAMAS DE PREGRADOS</a:t>
            </a:r>
            <a:endParaRPr lang="es-ES" sz="1100">
              <a:effectLst/>
            </a:endParaRPr>
          </a:p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100" b="1" i="0" baseline="0">
                <a:effectLst/>
              </a:rPr>
              <a:t>RESUMEN ACUMULADO HISTORICO 1998 - 2014</a:t>
            </a:r>
            <a:endParaRPr lang="es-ES" sz="11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'CONSOL_Graficas (2)'!$C$2</c:f>
              <c:strCache>
                <c:ptCount val="1"/>
                <c:pt idx="0">
                  <c:v>Total Evaluados E=(C+D)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'CONSOL_Graficas (2)'!$B$3:$B$19</c:f>
              <c:numCache>
                <c:formatCode>General</c:formatCode>
                <c:ptCount val="17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  <c:pt idx="16">
                  <c:v>2014.0</c:v>
                </c:pt>
              </c:numCache>
            </c:numRef>
          </c:cat>
          <c:val>
            <c:numRef>
              <c:f>'CONSOL_Graficas (2)'!$C$3:$C$19</c:f>
              <c:numCache>
                <c:formatCode>General</c:formatCode>
                <c:ptCount val="17"/>
                <c:pt idx="0">
                  <c:v>7.0</c:v>
                </c:pt>
                <c:pt idx="1">
                  <c:v>26.0</c:v>
                </c:pt>
                <c:pt idx="2">
                  <c:v>46.0</c:v>
                </c:pt>
                <c:pt idx="3">
                  <c:v>58.0</c:v>
                </c:pt>
                <c:pt idx="4">
                  <c:v>72.0</c:v>
                </c:pt>
                <c:pt idx="5">
                  <c:v>67.0</c:v>
                </c:pt>
                <c:pt idx="6">
                  <c:v>54.0</c:v>
                </c:pt>
                <c:pt idx="7">
                  <c:v>109.0</c:v>
                </c:pt>
                <c:pt idx="8">
                  <c:v>150.0</c:v>
                </c:pt>
                <c:pt idx="9">
                  <c:v>173.0</c:v>
                </c:pt>
                <c:pt idx="10">
                  <c:v>147.0</c:v>
                </c:pt>
                <c:pt idx="11">
                  <c:v>139.0</c:v>
                </c:pt>
                <c:pt idx="12">
                  <c:v>164.0</c:v>
                </c:pt>
                <c:pt idx="13">
                  <c:v>197.0</c:v>
                </c:pt>
                <c:pt idx="14">
                  <c:v>248.0</c:v>
                </c:pt>
                <c:pt idx="15">
                  <c:v>197.0</c:v>
                </c:pt>
                <c:pt idx="16">
                  <c:v>228.0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'CONSOL_Graficas (2)'!$D$2</c:f>
              <c:strCache>
                <c:ptCount val="1"/>
                <c:pt idx="0">
                  <c:v>Total Acreditados     D= (A+B)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'CONSOL_Graficas (2)'!$B$3:$B$19</c:f>
              <c:numCache>
                <c:formatCode>General</c:formatCode>
                <c:ptCount val="17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  <c:pt idx="16">
                  <c:v>2014.0</c:v>
                </c:pt>
              </c:numCache>
            </c:numRef>
          </c:cat>
          <c:val>
            <c:numRef>
              <c:f>'CONSOL_Graficas (2)'!$D$3:$D$19</c:f>
              <c:numCache>
                <c:formatCode>General</c:formatCode>
                <c:ptCount val="17"/>
                <c:pt idx="0">
                  <c:v>7.0</c:v>
                </c:pt>
                <c:pt idx="1">
                  <c:v>23.0</c:v>
                </c:pt>
                <c:pt idx="2">
                  <c:v>36.0</c:v>
                </c:pt>
                <c:pt idx="3">
                  <c:v>44.0</c:v>
                </c:pt>
                <c:pt idx="4">
                  <c:v>59.0</c:v>
                </c:pt>
                <c:pt idx="5">
                  <c:v>55.0</c:v>
                </c:pt>
                <c:pt idx="6">
                  <c:v>44.0</c:v>
                </c:pt>
                <c:pt idx="7">
                  <c:v>100.0</c:v>
                </c:pt>
                <c:pt idx="8">
                  <c:v>129.0</c:v>
                </c:pt>
                <c:pt idx="9">
                  <c:v>154.0</c:v>
                </c:pt>
                <c:pt idx="10">
                  <c:v>122.0</c:v>
                </c:pt>
                <c:pt idx="11">
                  <c:v>128.0</c:v>
                </c:pt>
                <c:pt idx="12">
                  <c:v>145.0</c:v>
                </c:pt>
                <c:pt idx="13">
                  <c:v>172.0</c:v>
                </c:pt>
                <c:pt idx="14">
                  <c:v>221.0</c:v>
                </c:pt>
                <c:pt idx="15">
                  <c:v>169.0</c:v>
                </c:pt>
                <c:pt idx="16">
                  <c:v>177.0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'CONSOL_Graficas (2)'!$E$2</c:f>
              <c:strCache>
                <c:ptCount val="1"/>
                <c:pt idx="0">
                  <c:v> Acreditación Primaria (A)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'CONSOL_Graficas (2)'!$B$3:$B$19</c:f>
              <c:numCache>
                <c:formatCode>General</c:formatCode>
                <c:ptCount val="17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  <c:pt idx="16">
                  <c:v>2014.0</c:v>
                </c:pt>
              </c:numCache>
            </c:numRef>
          </c:cat>
          <c:val>
            <c:numRef>
              <c:f>'CONSOL_Graficas (2)'!$E$3:$E$19</c:f>
              <c:numCache>
                <c:formatCode>General</c:formatCode>
                <c:ptCount val="17"/>
                <c:pt idx="0">
                  <c:v>7.0</c:v>
                </c:pt>
                <c:pt idx="1">
                  <c:v>23.0</c:v>
                </c:pt>
                <c:pt idx="2">
                  <c:v>36.0</c:v>
                </c:pt>
                <c:pt idx="3">
                  <c:v>44.0</c:v>
                </c:pt>
                <c:pt idx="4">
                  <c:v>58.0</c:v>
                </c:pt>
                <c:pt idx="5">
                  <c:v>48.0</c:v>
                </c:pt>
                <c:pt idx="6">
                  <c:v>37.0</c:v>
                </c:pt>
                <c:pt idx="7">
                  <c:v>75.0</c:v>
                </c:pt>
                <c:pt idx="8">
                  <c:v>104.0</c:v>
                </c:pt>
                <c:pt idx="9">
                  <c:v>106.0</c:v>
                </c:pt>
                <c:pt idx="10">
                  <c:v>76.0</c:v>
                </c:pt>
                <c:pt idx="11">
                  <c:v>75.0</c:v>
                </c:pt>
                <c:pt idx="12">
                  <c:v>73.0</c:v>
                </c:pt>
                <c:pt idx="13">
                  <c:v>72.0</c:v>
                </c:pt>
                <c:pt idx="14">
                  <c:v>100.0</c:v>
                </c:pt>
                <c:pt idx="15">
                  <c:v>64.0</c:v>
                </c:pt>
                <c:pt idx="16">
                  <c:v>66.0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'CONSOL_Graficas (2)'!$F$2</c:f>
              <c:strCache>
                <c:ptCount val="1"/>
                <c:pt idx="0">
                  <c:v>Reacreditados (B)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'CONSOL_Graficas (2)'!$B$3:$B$19</c:f>
              <c:numCache>
                <c:formatCode>General</c:formatCode>
                <c:ptCount val="17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  <c:pt idx="16">
                  <c:v>2014.0</c:v>
                </c:pt>
              </c:numCache>
            </c:numRef>
          </c:cat>
          <c:val>
            <c:numRef>
              <c:f>'CONSOL_Graficas (2)'!$F$3:$F$19</c:f>
              <c:numCache>
                <c:formatCode>General</c:formatCode>
                <c:ptCount val="1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1.0</c:v>
                </c:pt>
                <c:pt idx="5">
                  <c:v>7.0</c:v>
                </c:pt>
                <c:pt idx="6">
                  <c:v>7.0</c:v>
                </c:pt>
                <c:pt idx="7">
                  <c:v>25.0</c:v>
                </c:pt>
                <c:pt idx="8">
                  <c:v>25.0</c:v>
                </c:pt>
                <c:pt idx="9">
                  <c:v>48.0</c:v>
                </c:pt>
                <c:pt idx="10">
                  <c:v>46.0</c:v>
                </c:pt>
                <c:pt idx="11">
                  <c:v>53.0</c:v>
                </c:pt>
                <c:pt idx="12">
                  <c:v>72.0</c:v>
                </c:pt>
                <c:pt idx="13">
                  <c:v>100.0</c:v>
                </c:pt>
                <c:pt idx="14">
                  <c:v>121.0</c:v>
                </c:pt>
                <c:pt idx="15">
                  <c:v>105.0</c:v>
                </c:pt>
                <c:pt idx="16">
                  <c:v>111.0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'CONSOL_Graficas (2)'!$G$2</c:f>
              <c:strCache>
                <c:ptCount val="1"/>
                <c:pt idx="0">
                  <c:v>Recomendados (C)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'CONSOL_Graficas (2)'!$B$3:$B$19</c:f>
              <c:numCache>
                <c:formatCode>General</c:formatCode>
                <c:ptCount val="17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  <c:pt idx="16">
                  <c:v>2014.0</c:v>
                </c:pt>
              </c:numCache>
            </c:numRef>
          </c:cat>
          <c:val>
            <c:numRef>
              <c:f>'CONSOL_Graficas (2)'!$G$3:$G$19</c:f>
              <c:numCache>
                <c:formatCode>General</c:formatCode>
                <c:ptCount val="17"/>
                <c:pt idx="0">
                  <c:v>0.0</c:v>
                </c:pt>
                <c:pt idx="1">
                  <c:v>3.0</c:v>
                </c:pt>
                <c:pt idx="2">
                  <c:v>10.0</c:v>
                </c:pt>
                <c:pt idx="3">
                  <c:v>14.0</c:v>
                </c:pt>
                <c:pt idx="4">
                  <c:v>13.0</c:v>
                </c:pt>
                <c:pt idx="5">
                  <c:v>12.0</c:v>
                </c:pt>
                <c:pt idx="6">
                  <c:v>10.0</c:v>
                </c:pt>
                <c:pt idx="7">
                  <c:v>9.0</c:v>
                </c:pt>
                <c:pt idx="8">
                  <c:v>21.0</c:v>
                </c:pt>
                <c:pt idx="9">
                  <c:v>19.0</c:v>
                </c:pt>
                <c:pt idx="10">
                  <c:v>25.0</c:v>
                </c:pt>
                <c:pt idx="11">
                  <c:v>11.0</c:v>
                </c:pt>
                <c:pt idx="12">
                  <c:v>19.0</c:v>
                </c:pt>
                <c:pt idx="13">
                  <c:v>25.0</c:v>
                </c:pt>
                <c:pt idx="14">
                  <c:v>27.0</c:v>
                </c:pt>
                <c:pt idx="15">
                  <c:v>28.0</c:v>
                </c:pt>
                <c:pt idx="16">
                  <c:v>51.0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9737992"/>
        <c:axId val="-2034477288"/>
      </c:lineChart>
      <c:catAx>
        <c:axId val="-2029737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34477288"/>
        <c:crosses val="autoZero"/>
        <c:auto val="1"/>
        <c:lblAlgn val="ctr"/>
        <c:lblOffset val="100"/>
        <c:noMultiLvlLbl val="0"/>
      </c:catAx>
      <c:valAx>
        <c:axId val="-2034477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29737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200" b="1" i="0" baseline="0">
                <a:effectLst/>
              </a:rPr>
              <a:t>ACREDITACION INSTITUCIONAL</a:t>
            </a:r>
            <a:endParaRPr lang="es-ES" sz="1200">
              <a:effectLst/>
            </a:endParaRPr>
          </a:p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200" b="1" i="0" baseline="0">
                <a:effectLst/>
              </a:rPr>
              <a:t>RESUMEN ACUMULADO HISTORICO 2003 - 2014</a:t>
            </a:r>
            <a:endParaRPr lang="es-ES" sz="12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'CONSOL_Graficas (2)'!$C$72</c:f>
              <c:strCache>
                <c:ptCount val="1"/>
                <c:pt idx="0">
                  <c:v>Total Evaluados E=(C+D)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'CONSOL_Graficas (2)'!$B$73:$B$84</c:f>
              <c:strCach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 *</c:v>
                </c:pt>
              </c:strCache>
            </c:strRef>
          </c:cat>
          <c:val>
            <c:numRef>
              <c:f>'CONSOL_Graficas (2)'!$C$73:$C$84</c:f>
              <c:numCache>
                <c:formatCode>General</c:formatCode>
                <c:ptCount val="12"/>
                <c:pt idx="0">
                  <c:v>4.0</c:v>
                </c:pt>
                <c:pt idx="1">
                  <c:v>1.0</c:v>
                </c:pt>
                <c:pt idx="2">
                  <c:v>6.0</c:v>
                </c:pt>
                <c:pt idx="3">
                  <c:v>2.0</c:v>
                </c:pt>
                <c:pt idx="4">
                  <c:v>1.0</c:v>
                </c:pt>
                <c:pt idx="5">
                  <c:v>5.0</c:v>
                </c:pt>
                <c:pt idx="6">
                  <c:v>2.0</c:v>
                </c:pt>
                <c:pt idx="7">
                  <c:v>8.0</c:v>
                </c:pt>
                <c:pt idx="8">
                  <c:v>5.0</c:v>
                </c:pt>
                <c:pt idx="9">
                  <c:v>10.0</c:v>
                </c:pt>
                <c:pt idx="10">
                  <c:v>7.0</c:v>
                </c:pt>
                <c:pt idx="11">
                  <c:v>10.0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'CONSOL_Graficas (2)'!$D$72</c:f>
              <c:strCache>
                <c:ptCount val="1"/>
                <c:pt idx="0">
                  <c:v>Total Acreditados     D= (A+B)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'CONSOL_Graficas (2)'!$B$73:$B$84</c:f>
              <c:strCach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 *</c:v>
                </c:pt>
              </c:strCache>
            </c:strRef>
          </c:cat>
          <c:val>
            <c:numRef>
              <c:f>'CONSOL_Graficas (2)'!$D$73:$D$84</c:f>
              <c:numCache>
                <c:formatCode>General</c:formatCode>
                <c:ptCount val="12"/>
                <c:pt idx="0">
                  <c:v>4.0</c:v>
                </c:pt>
                <c:pt idx="1">
                  <c:v>1.0</c:v>
                </c:pt>
                <c:pt idx="2">
                  <c:v>5.0</c:v>
                </c:pt>
                <c:pt idx="3">
                  <c:v>2.0</c:v>
                </c:pt>
                <c:pt idx="4">
                  <c:v>1.0</c:v>
                </c:pt>
                <c:pt idx="5">
                  <c:v>2.0</c:v>
                </c:pt>
                <c:pt idx="6">
                  <c:v>1.0</c:v>
                </c:pt>
                <c:pt idx="7">
                  <c:v>8.0</c:v>
                </c:pt>
                <c:pt idx="8">
                  <c:v>4.0</c:v>
                </c:pt>
                <c:pt idx="9">
                  <c:v>9.0</c:v>
                </c:pt>
                <c:pt idx="10">
                  <c:v>7.0</c:v>
                </c:pt>
                <c:pt idx="11">
                  <c:v>10.0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'CONSOL_Graficas (2)'!$E$72</c:f>
              <c:strCache>
                <c:ptCount val="1"/>
                <c:pt idx="0">
                  <c:v> Acreditación Primaria (A)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'CONSOL_Graficas (2)'!$B$73:$B$84</c:f>
              <c:strCach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 *</c:v>
                </c:pt>
              </c:strCache>
            </c:strRef>
          </c:cat>
          <c:val>
            <c:numRef>
              <c:f>'CONSOL_Graficas (2)'!$E$73:$E$84</c:f>
              <c:numCache>
                <c:formatCode>General</c:formatCode>
                <c:ptCount val="12"/>
                <c:pt idx="0">
                  <c:v>4.0</c:v>
                </c:pt>
                <c:pt idx="1">
                  <c:v>1.0</c:v>
                </c:pt>
                <c:pt idx="2">
                  <c:v>5.0</c:v>
                </c:pt>
                <c:pt idx="3">
                  <c:v>2.0</c:v>
                </c:pt>
                <c:pt idx="4">
                  <c:v>1.0</c:v>
                </c:pt>
                <c:pt idx="5">
                  <c:v>2.0</c:v>
                </c:pt>
                <c:pt idx="6">
                  <c:v>1.0</c:v>
                </c:pt>
                <c:pt idx="7">
                  <c:v>4.0</c:v>
                </c:pt>
                <c:pt idx="8">
                  <c:v>3.0</c:v>
                </c:pt>
                <c:pt idx="9">
                  <c:v>4.0</c:v>
                </c:pt>
                <c:pt idx="10">
                  <c:v>3.0</c:v>
                </c:pt>
                <c:pt idx="11">
                  <c:v>5.0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'CONSOL_Graficas (2)'!$F$72</c:f>
              <c:strCache>
                <c:ptCount val="1"/>
                <c:pt idx="0">
                  <c:v>Reacreditados (B)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'CONSOL_Graficas (2)'!$B$73:$B$84</c:f>
              <c:strCach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 *</c:v>
                </c:pt>
              </c:strCache>
            </c:strRef>
          </c:cat>
          <c:val>
            <c:numRef>
              <c:f>'CONSOL_Graficas (2)'!$F$73:$F$84</c:f>
              <c:numCache>
                <c:formatCode>General</c:formatCode>
                <c:ptCount val="1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4.0</c:v>
                </c:pt>
                <c:pt idx="8">
                  <c:v>1.0</c:v>
                </c:pt>
                <c:pt idx="9">
                  <c:v>5.0</c:v>
                </c:pt>
                <c:pt idx="10">
                  <c:v>4.0</c:v>
                </c:pt>
                <c:pt idx="11">
                  <c:v>5.0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'CONSOL_Graficas (2)'!$G$72</c:f>
              <c:strCache>
                <c:ptCount val="1"/>
                <c:pt idx="0">
                  <c:v>Recomendados (C)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'CONSOL_Graficas (2)'!$B$73:$B$84</c:f>
              <c:strCach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 *</c:v>
                </c:pt>
              </c:strCache>
            </c:strRef>
          </c:cat>
          <c:val>
            <c:numRef>
              <c:f>'CONSOL_Graficas (2)'!$G$73:$G$84</c:f>
              <c:numCache>
                <c:formatCode>General</c:formatCode>
                <c:ptCount val="12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0.0</c:v>
                </c:pt>
                <c:pt idx="4">
                  <c:v>0.0</c:v>
                </c:pt>
                <c:pt idx="5">
                  <c:v>3.0</c:v>
                </c:pt>
                <c:pt idx="6">
                  <c:v>1.0</c:v>
                </c:pt>
                <c:pt idx="7">
                  <c:v>0.0</c:v>
                </c:pt>
                <c:pt idx="8">
                  <c:v>1.0</c:v>
                </c:pt>
                <c:pt idx="9">
                  <c:v>1.0</c:v>
                </c:pt>
                <c:pt idx="10">
                  <c:v>0.0</c:v>
                </c:pt>
                <c:pt idx="11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4853512"/>
        <c:axId val="-2056514824"/>
      </c:lineChart>
      <c:catAx>
        <c:axId val="-2094853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56514824"/>
        <c:crosses val="autoZero"/>
        <c:auto val="1"/>
        <c:lblAlgn val="ctr"/>
        <c:lblOffset val="100"/>
        <c:noMultiLvlLbl val="0"/>
      </c:catAx>
      <c:valAx>
        <c:axId val="-2056514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94853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5DBE6-8565-47E6-8760-8B6CEC11FDA0}" type="datetimeFigureOut">
              <a:rPr lang="es-CO" smtClean="0"/>
              <a:pPr/>
              <a:t>23/06/15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8CA3C-482F-4CD2-A254-5CBA2B3DF41E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991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8CA3C-482F-4CD2-A254-5CBA2B3DF41E}" type="slidenum">
              <a:rPr lang="es-CO" smtClean="0"/>
              <a:pPr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4120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8CA3C-482F-4CD2-A254-5CBA2B3DF41E}" type="slidenum">
              <a:rPr lang="es-CO" smtClean="0"/>
              <a:pPr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211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8CA3C-482F-4CD2-A254-5CBA2B3DF41E}" type="slidenum">
              <a:rPr lang="es-CO" smtClean="0"/>
              <a:pPr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836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23/06/15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750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23/06/15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273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23/06/15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09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23/06/15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69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23/06/15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051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23/06/15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67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23/06/15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07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23/06/15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420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23/06/15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890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23/06/15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02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23/06/15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526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15DE-3D0F-4EE1-B1A7-DED8F4937CF5}" type="datetimeFigureOut">
              <a:rPr lang="es-CO" smtClean="0"/>
              <a:pPr/>
              <a:t>23/06/15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390E-A369-47C8-82AD-D961993E8F0F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164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slide" Target="slide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slide" Target="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8.jpg"/><Relationship Id="rId9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 rot="5400000">
            <a:off x="3170072" y="-2221524"/>
            <a:ext cx="2234176" cy="9498672"/>
          </a:xfrm>
          <a:prstGeom prst="rect">
            <a:avLst/>
          </a:prstGeom>
          <a:solidFill>
            <a:srgbClr val="6C1B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>
              <a:solidFill>
                <a:srgbClr val="6C1B1C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7324" y="1433266"/>
            <a:ext cx="8839172" cy="4083966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Internationalisation</a:t>
            </a: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initiatives in Colombia: </a:t>
            </a:r>
            <a:endParaRPr lang="en-US" sz="2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</a:t>
            </a:r>
            <a:r>
              <a:rPr 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High Quality destination for Higher Education</a:t>
            </a:r>
            <a:endParaRPr lang="es-CO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718" y="3933056"/>
            <a:ext cx="5154563" cy="1161890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197324" y="6370274"/>
            <a:ext cx="8478761" cy="34943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800" dirty="0" err="1" smtClean="0">
                <a:solidFill>
                  <a:srgbClr val="6C1B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Hungary</a:t>
            </a:r>
            <a:r>
              <a:rPr lang="es-CO" sz="1800" dirty="0" smtClean="0">
                <a:solidFill>
                  <a:srgbClr val="6C1B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2015</a:t>
            </a:r>
            <a:endParaRPr lang="es-CO" sz="1800" dirty="0">
              <a:solidFill>
                <a:srgbClr val="6C1B1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01196" y="4983842"/>
            <a:ext cx="7467148" cy="15560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914378">
              <a:lnSpc>
                <a:spcPct val="90000"/>
              </a:lnSpc>
              <a:spcBef>
                <a:spcPts val="1000"/>
              </a:spcBef>
              <a:defRPr/>
            </a:pPr>
            <a:r>
              <a:rPr lang="es-CO" b="1" dirty="0">
                <a:solidFill>
                  <a:srgbClr val="6C1B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Fernando Téllez</a:t>
            </a:r>
          </a:p>
          <a:p>
            <a:pPr defTabSz="914378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rgbClr val="6C1B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Policy </a:t>
            </a:r>
            <a:r>
              <a:rPr lang="en-US" dirty="0" smtClean="0">
                <a:solidFill>
                  <a:srgbClr val="6C1B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Advisor</a:t>
            </a:r>
          </a:p>
          <a:p>
            <a:pPr defTabSz="914378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b="1" dirty="0" smtClean="0">
                <a:solidFill>
                  <a:srgbClr val="6C1B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Ministry </a:t>
            </a:r>
            <a:r>
              <a:rPr lang="en-US" b="1" dirty="0">
                <a:solidFill>
                  <a:srgbClr val="6C1B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National </a:t>
            </a:r>
            <a:r>
              <a:rPr lang="en-US" b="1" dirty="0" smtClean="0">
                <a:solidFill>
                  <a:srgbClr val="6C1B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</a:t>
            </a:r>
            <a:endParaRPr lang="es-CO" b="1" dirty="0">
              <a:solidFill>
                <a:srgbClr val="6C1B1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6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762003" y="304848"/>
            <a:ext cx="9511397" cy="652775"/>
            <a:chOff x="-762003" y="304848"/>
            <a:chExt cx="9511397" cy="65277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872" y="304848"/>
              <a:ext cx="2730522" cy="615487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 rot="5400000">
              <a:off x="210452" y="-667606"/>
              <a:ext cx="652774" cy="2597683"/>
            </a:xfrm>
            <a:prstGeom prst="rect">
              <a:avLst/>
            </a:prstGeom>
            <a:solidFill>
              <a:srgbClr val="320C0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>
                <a:solidFill>
                  <a:srgbClr val="6C1B1C"/>
                </a:solidFill>
              </a:endParaRPr>
            </a:p>
          </p:txBody>
        </p:sp>
        <p:sp>
          <p:nvSpPr>
            <p:cNvPr id="11" name="Rectángulo 7"/>
            <p:cNvSpPr/>
            <p:nvPr/>
          </p:nvSpPr>
          <p:spPr>
            <a:xfrm rot="5400000">
              <a:off x="2232587" y="-2589923"/>
              <a:ext cx="447486" cy="6436664"/>
            </a:xfrm>
            <a:prstGeom prst="rect">
              <a:avLst/>
            </a:prstGeom>
            <a:solidFill>
              <a:srgbClr val="6C1B1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 dirty="0">
                <a:solidFill>
                  <a:schemeClr val="bg1"/>
                </a:solidFill>
              </a:endParaRPr>
            </a:p>
          </p:txBody>
        </p:sp>
        <p:sp>
          <p:nvSpPr>
            <p:cNvPr id="12" name="Subtítulo 2"/>
            <p:cNvSpPr txBox="1">
              <a:spLocks/>
            </p:cNvSpPr>
            <p:nvPr/>
          </p:nvSpPr>
          <p:spPr>
            <a:xfrm>
              <a:off x="150600" y="460192"/>
              <a:ext cx="5868272" cy="336431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/>
            <a:p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Colombian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Higher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Education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System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</p:txBody>
        </p:sp>
      </p:grpSp>
      <p:sp>
        <p:nvSpPr>
          <p:cNvPr id="41" name="Elipse 40"/>
          <p:cNvSpPr/>
          <p:nvPr/>
        </p:nvSpPr>
        <p:spPr>
          <a:xfrm>
            <a:off x="8676914" y="1799056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6" name="Elipse 35"/>
          <p:cNvSpPr/>
          <p:nvPr/>
        </p:nvSpPr>
        <p:spPr>
          <a:xfrm>
            <a:off x="8676914" y="397991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8" name="Elipse 37"/>
          <p:cNvSpPr/>
          <p:nvPr/>
        </p:nvSpPr>
        <p:spPr>
          <a:xfrm>
            <a:off x="8676914" y="325983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9" name="Elipse 38"/>
          <p:cNvSpPr/>
          <p:nvPr/>
        </p:nvSpPr>
        <p:spPr>
          <a:xfrm>
            <a:off x="8676914" y="2514600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2" name="Rectángulo 7"/>
          <p:cNvSpPr/>
          <p:nvPr/>
        </p:nvSpPr>
        <p:spPr>
          <a:xfrm rot="5400000">
            <a:off x="9244936" y="1985970"/>
            <a:ext cx="254231" cy="1535207"/>
          </a:xfrm>
          <a:prstGeom prst="rect">
            <a:avLst/>
          </a:prstGeom>
          <a:solidFill>
            <a:srgbClr val="6C1B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 dirty="0">
              <a:solidFill>
                <a:schemeClr val="bg1"/>
              </a:solidFill>
            </a:endParaRPr>
          </a:p>
        </p:txBody>
      </p:sp>
      <p:sp>
        <p:nvSpPr>
          <p:cNvPr id="33" name="Rectángulo 23"/>
          <p:cNvSpPr/>
          <p:nvPr/>
        </p:nvSpPr>
        <p:spPr>
          <a:xfrm>
            <a:off x="8716714" y="1478389"/>
            <a:ext cx="8240662" cy="52629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160448" y="1110615"/>
            <a:ext cx="10515600" cy="446177"/>
          </a:xfrm>
        </p:spPr>
        <p:txBody>
          <a:bodyPr anchor="t">
            <a:normAutofit/>
          </a:bodyPr>
          <a:lstStyle/>
          <a:p>
            <a:pPr algn="l"/>
            <a:r>
              <a:rPr lang="es-CO" sz="2000" b="1" dirty="0" smtClean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s-CO" sz="2000" b="1" dirty="0" err="1" smtClean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first</a:t>
            </a:r>
            <a:r>
              <a:rPr lang="es-CO" sz="2000" b="1" dirty="0" smtClean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2000" b="1" dirty="0" err="1" smtClean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approach</a:t>
            </a:r>
            <a:r>
              <a:rPr lang="es-CO" sz="2000" b="1" dirty="0" smtClean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2000" b="1" dirty="0" err="1" smtClean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es-CO" sz="2000" b="1" dirty="0" smtClean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2000" b="1" dirty="0" err="1" smtClean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quality</a:t>
            </a:r>
            <a:endParaRPr lang="es-ES" sz="2000" b="1" dirty="0">
              <a:solidFill>
                <a:srgbClr val="6F12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Marcador de contenido 2"/>
          <p:cNvSpPr txBox="1">
            <a:spLocks/>
          </p:cNvSpPr>
          <p:nvPr/>
        </p:nvSpPr>
        <p:spPr>
          <a:xfrm>
            <a:off x="161316" y="1908908"/>
            <a:ext cx="84429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 smtClean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goal is 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Increasing the enrolment in HEI´s and Programmes with Accreditation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-108520" y="3068960"/>
            <a:ext cx="8712968" cy="2664296"/>
            <a:chOff x="-108520" y="3621596"/>
            <a:chExt cx="8712968" cy="266429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94" r="4714" b="23100"/>
            <a:stretch/>
          </p:blipFill>
          <p:spPr>
            <a:xfrm>
              <a:off x="-108520" y="3621596"/>
              <a:ext cx="8712968" cy="266429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3419872" y="4725144"/>
              <a:ext cx="962911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2367607" y="6131692"/>
            <a:ext cx="4265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From 13% (</a:t>
            </a: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2014) to 20% 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(2018)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52678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762003" y="304848"/>
            <a:ext cx="9511397" cy="652775"/>
            <a:chOff x="-762003" y="304848"/>
            <a:chExt cx="9511397" cy="65277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872" y="304848"/>
              <a:ext cx="2730522" cy="615487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 rot="5400000">
              <a:off x="210452" y="-667606"/>
              <a:ext cx="652774" cy="2597683"/>
            </a:xfrm>
            <a:prstGeom prst="rect">
              <a:avLst/>
            </a:prstGeom>
            <a:solidFill>
              <a:srgbClr val="320C0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>
                <a:solidFill>
                  <a:srgbClr val="6C1B1C"/>
                </a:solidFill>
              </a:endParaRPr>
            </a:p>
          </p:txBody>
        </p:sp>
        <p:sp>
          <p:nvSpPr>
            <p:cNvPr id="11" name="Rectángulo 7"/>
            <p:cNvSpPr/>
            <p:nvPr/>
          </p:nvSpPr>
          <p:spPr>
            <a:xfrm rot="5400000">
              <a:off x="2232587" y="-2589923"/>
              <a:ext cx="447486" cy="6436664"/>
            </a:xfrm>
            <a:prstGeom prst="rect">
              <a:avLst/>
            </a:prstGeom>
            <a:solidFill>
              <a:srgbClr val="6C1B1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 dirty="0">
                <a:solidFill>
                  <a:schemeClr val="bg1"/>
                </a:solidFill>
              </a:endParaRPr>
            </a:p>
          </p:txBody>
        </p:sp>
        <p:sp>
          <p:nvSpPr>
            <p:cNvPr id="12" name="Subtítulo 2"/>
            <p:cNvSpPr txBox="1">
              <a:spLocks/>
            </p:cNvSpPr>
            <p:nvPr/>
          </p:nvSpPr>
          <p:spPr>
            <a:xfrm>
              <a:off x="150600" y="460192"/>
              <a:ext cx="5868272" cy="336431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/>
            <a:p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Colombian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Higher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Education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System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</p:txBody>
        </p:sp>
      </p:grpSp>
      <p:sp>
        <p:nvSpPr>
          <p:cNvPr id="41" name="Elipse 40"/>
          <p:cNvSpPr/>
          <p:nvPr/>
        </p:nvSpPr>
        <p:spPr>
          <a:xfrm>
            <a:off x="8676914" y="1799056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6" name="Elipse 35"/>
          <p:cNvSpPr/>
          <p:nvPr/>
        </p:nvSpPr>
        <p:spPr>
          <a:xfrm>
            <a:off x="8676914" y="397991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8" name="Elipse 37"/>
          <p:cNvSpPr/>
          <p:nvPr/>
        </p:nvSpPr>
        <p:spPr>
          <a:xfrm>
            <a:off x="8676914" y="325983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9" name="Elipse 38"/>
          <p:cNvSpPr/>
          <p:nvPr/>
        </p:nvSpPr>
        <p:spPr>
          <a:xfrm>
            <a:off x="8676914" y="2514600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2" name="Rectángulo 7"/>
          <p:cNvSpPr/>
          <p:nvPr/>
        </p:nvSpPr>
        <p:spPr>
          <a:xfrm rot="5400000">
            <a:off x="9244936" y="1985970"/>
            <a:ext cx="254231" cy="1535207"/>
          </a:xfrm>
          <a:prstGeom prst="rect">
            <a:avLst/>
          </a:prstGeom>
          <a:solidFill>
            <a:srgbClr val="6C1B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 dirty="0">
              <a:solidFill>
                <a:schemeClr val="bg1"/>
              </a:solidFill>
            </a:endParaRPr>
          </a:p>
        </p:txBody>
      </p:sp>
      <p:sp>
        <p:nvSpPr>
          <p:cNvPr id="33" name="Rectángulo 23"/>
          <p:cNvSpPr/>
          <p:nvPr/>
        </p:nvSpPr>
        <p:spPr>
          <a:xfrm>
            <a:off x="8716714" y="1478389"/>
            <a:ext cx="8240662" cy="52629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3" y="1799056"/>
            <a:ext cx="8331719" cy="442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2053" y="6378128"/>
            <a:ext cx="10198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</a:t>
            </a:r>
            <a:endParaRPr lang="es-CO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91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762003" y="304848"/>
            <a:ext cx="9511397" cy="652775"/>
            <a:chOff x="-762003" y="304848"/>
            <a:chExt cx="9511397" cy="65277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872" y="304848"/>
              <a:ext cx="2730522" cy="615487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 rot="5400000">
              <a:off x="210452" y="-667606"/>
              <a:ext cx="652774" cy="2597683"/>
            </a:xfrm>
            <a:prstGeom prst="rect">
              <a:avLst/>
            </a:prstGeom>
            <a:solidFill>
              <a:srgbClr val="320C0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>
                <a:solidFill>
                  <a:srgbClr val="6C1B1C"/>
                </a:solidFill>
              </a:endParaRPr>
            </a:p>
          </p:txBody>
        </p:sp>
        <p:sp>
          <p:nvSpPr>
            <p:cNvPr id="11" name="Rectángulo 7"/>
            <p:cNvSpPr/>
            <p:nvPr/>
          </p:nvSpPr>
          <p:spPr>
            <a:xfrm rot="5400000">
              <a:off x="2232587" y="-2589923"/>
              <a:ext cx="447486" cy="6436664"/>
            </a:xfrm>
            <a:prstGeom prst="rect">
              <a:avLst/>
            </a:prstGeom>
            <a:solidFill>
              <a:srgbClr val="6C1B1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 dirty="0">
                <a:solidFill>
                  <a:schemeClr val="bg1"/>
                </a:solidFill>
              </a:endParaRPr>
            </a:p>
          </p:txBody>
        </p:sp>
        <p:sp>
          <p:nvSpPr>
            <p:cNvPr id="12" name="Subtítulo 2"/>
            <p:cNvSpPr txBox="1">
              <a:spLocks/>
            </p:cNvSpPr>
            <p:nvPr/>
          </p:nvSpPr>
          <p:spPr>
            <a:xfrm>
              <a:off x="150600" y="460192"/>
              <a:ext cx="5868272" cy="336431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/>
            <a:p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Colombian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Higher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Education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System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</p:txBody>
        </p:sp>
      </p:grpSp>
      <p:sp>
        <p:nvSpPr>
          <p:cNvPr id="41" name="Elipse 40"/>
          <p:cNvSpPr/>
          <p:nvPr/>
        </p:nvSpPr>
        <p:spPr>
          <a:xfrm>
            <a:off x="8676914" y="1799056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6" name="Elipse 35"/>
          <p:cNvSpPr/>
          <p:nvPr/>
        </p:nvSpPr>
        <p:spPr>
          <a:xfrm>
            <a:off x="8676914" y="397991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8" name="Elipse 37"/>
          <p:cNvSpPr/>
          <p:nvPr/>
        </p:nvSpPr>
        <p:spPr>
          <a:xfrm>
            <a:off x="8676914" y="325983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9" name="Elipse 38"/>
          <p:cNvSpPr/>
          <p:nvPr/>
        </p:nvSpPr>
        <p:spPr>
          <a:xfrm>
            <a:off x="8676914" y="2514600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2" name="Rectángulo 7"/>
          <p:cNvSpPr/>
          <p:nvPr/>
        </p:nvSpPr>
        <p:spPr>
          <a:xfrm rot="5400000">
            <a:off x="9244936" y="1985970"/>
            <a:ext cx="254231" cy="1535207"/>
          </a:xfrm>
          <a:prstGeom prst="rect">
            <a:avLst/>
          </a:prstGeom>
          <a:solidFill>
            <a:srgbClr val="6C1B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 dirty="0">
              <a:solidFill>
                <a:schemeClr val="bg1"/>
              </a:solidFill>
            </a:endParaRPr>
          </a:p>
        </p:txBody>
      </p:sp>
      <p:sp>
        <p:nvSpPr>
          <p:cNvPr id="33" name="Rectángulo 23"/>
          <p:cNvSpPr/>
          <p:nvPr/>
        </p:nvSpPr>
        <p:spPr>
          <a:xfrm>
            <a:off x="8716714" y="1478389"/>
            <a:ext cx="8240662" cy="52629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51967"/>
            <a:ext cx="7464436" cy="576797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915816" y="1052512"/>
            <a:ext cx="4536504" cy="64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rgbClr val="6F1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ACCREDITED </a:t>
            </a:r>
            <a:r>
              <a:rPr lang="es-CO" b="1" dirty="0" smtClean="0">
                <a:solidFill>
                  <a:srgbClr val="6F1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</a:t>
            </a:r>
            <a:r>
              <a:rPr lang="es-CO" b="1" dirty="0" smtClean="0">
                <a:solidFill>
                  <a:srgbClr val="6F1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`s</a:t>
            </a:r>
            <a:r>
              <a:rPr lang="es-CO" b="1" dirty="0" smtClean="0">
                <a:solidFill>
                  <a:srgbClr val="6F1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b="1" dirty="0" smtClean="0">
                <a:solidFill>
                  <a:srgbClr val="6F1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COLOMBIA</a:t>
            </a:r>
            <a:endParaRPr lang="es-CO" b="1" dirty="0">
              <a:solidFill>
                <a:srgbClr val="6F12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23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762003" y="304848"/>
            <a:ext cx="9511397" cy="652775"/>
            <a:chOff x="-762003" y="304848"/>
            <a:chExt cx="9511397" cy="65277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872" y="304848"/>
              <a:ext cx="2730522" cy="615487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 rot="5400000">
              <a:off x="210452" y="-667606"/>
              <a:ext cx="652774" cy="2597683"/>
            </a:xfrm>
            <a:prstGeom prst="rect">
              <a:avLst/>
            </a:prstGeom>
            <a:solidFill>
              <a:srgbClr val="320C0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>
                <a:solidFill>
                  <a:srgbClr val="6C1B1C"/>
                </a:solidFill>
              </a:endParaRPr>
            </a:p>
          </p:txBody>
        </p:sp>
        <p:sp>
          <p:nvSpPr>
            <p:cNvPr id="11" name="Rectángulo 7"/>
            <p:cNvSpPr/>
            <p:nvPr/>
          </p:nvSpPr>
          <p:spPr>
            <a:xfrm rot="5400000">
              <a:off x="2232587" y="-2589923"/>
              <a:ext cx="447486" cy="6436664"/>
            </a:xfrm>
            <a:prstGeom prst="rect">
              <a:avLst/>
            </a:prstGeom>
            <a:solidFill>
              <a:srgbClr val="6C1B1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 dirty="0">
                <a:solidFill>
                  <a:schemeClr val="bg1"/>
                </a:solidFill>
              </a:endParaRPr>
            </a:p>
          </p:txBody>
        </p:sp>
        <p:sp>
          <p:nvSpPr>
            <p:cNvPr id="12" name="Subtítulo 2"/>
            <p:cNvSpPr txBox="1">
              <a:spLocks/>
            </p:cNvSpPr>
            <p:nvPr/>
          </p:nvSpPr>
          <p:spPr>
            <a:xfrm>
              <a:off x="150600" y="460192"/>
              <a:ext cx="5868272" cy="336431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/>
            <a:p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Colombian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Higher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Education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System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</p:txBody>
        </p:sp>
      </p:grpSp>
      <p:sp>
        <p:nvSpPr>
          <p:cNvPr id="41" name="Elipse 40"/>
          <p:cNvSpPr/>
          <p:nvPr/>
        </p:nvSpPr>
        <p:spPr>
          <a:xfrm>
            <a:off x="8676914" y="1799056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6" name="Elipse 35"/>
          <p:cNvSpPr/>
          <p:nvPr/>
        </p:nvSpPr>
        <p:spPr>
          <a:xfrm>
            <a:off x="8676914" y="397991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8" name="Elipse 37"/>
          <p:cNvSpPr/>
          <p:nvPr/>
        </p:nvSpPr>
        <p:spPr>
          <a:xfrm>
            <a:off x="8676914" y="325983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9" name="Elipse 38"/>
          <p:cNvSpPr/>
          <p:nvPr/>
        </p:nvSpPr>
        <p:spPr>
          <a:xfrm>
            <a:off x="8676914" y="2514600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2" name="Rectángulo 7"/>
          <p:cNvSpPr/>
          <p:nvPr/>
        </p:nvSpPr>
        <p:spPr>
          <a:xfrm rot="5400000">
            <a:off x="9244936" y="1985970"/>
            <a:ext cx="254231" cy="1535207"/>
          </a:xfrm>
          <a:prstGeom prst="rect">
            <a:avLst/>
          </a:prstGeom>
          <a:solidFill>
            <a:srgbClr val="6C1B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 dirty="0">
              <a:solidFill>
                <a:schemeClr val="bg1"/>
              </a:solidFill>
            </a:endParaRPr>
          </a:p>
        </p:txBody>
      </p:sp>
      <p:sp>
        <p:nvSpPr>
          <p:cNvPr id="33" name="Rectángulo 23"/>
          <p:cNvSpPr/>
          <p:nvPr/>
        </p:nvSpPr>
        <p:spPr>
          <a:xfrm>
            <a:off x="8716714" y="1478389"/>
            <a:ext cx="8240662" cy="52629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1579217053"/>
              </p:ext>
            </p:extLst>
          </p:nvPr>
        </p:nvGraphicFramePr>
        <p:xfrm>
          <a:off x="498117" y="1916113"/>
          <a:ext cx="7923593" cy="3546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ítulo 1"/>
          <p:cNvSpPr txBox="1">
            <a:spLocks/>
          </p:cNvSpPr>
          <p:nvPr/>
        </p:nvSpPr>
        <p:spPr>
          <a:xfrm>
            <a:off x="160448" y="1110615"/>
            <a:ext cx="10515600" cy="4461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000" b="1" dirty="0" smtClean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Internationalisation </a:t>
            </a:r>
            <a:r>
              <a:rPr lang="es-CO" sz="2000" b="1" dirty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 a glance</a:t>
            </a:r>
            <a:endParaRPr lang="es-ES" sz="2000" b="1" dirty="0">
              <a:solidFill>
                <a:srgbClr val="6F12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68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762003" y="304848"/>
            <a:ext cx="9511397" cy="652775"/>
            <a:chOff x="-762003" y="304848"/>
            <a:chExt cx="9511397" cy="65277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872" y="304848"/>
              <a:ext cx="2730522" cy="615487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 rot="5400000">
              <a:off x="210452" y="-667606"/>
              <a:ext cx="652774" cy="2597683"/>
            </a:xfrm>
            <a:prstGeom prst="rect">
              <a:avLst/>
            </a:prstGeom>
            <a:solidFill>
              <a:srgbClr val="320C0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>
                <a:solidFill>
                  <a:srgbClr val="6C1B1C"/>
                </a:solidFill>
              </a:endParaRPr>
            </a:p>
          </p:txBody>
        </p:sp>
        <p:sp>
          <p:nvSpPr>
            <p:cNvPr id="11" name="Rectángulo 7"/>
            <p:cNvSpPr/>
            <p:nvPr/>
          </p:nvSpPr>
          <p:spPr>
            <a:xfrm rot="5400000">
              <a:off x="2232587" y="-2589923"/>
              <a:ext cx="447486" cy="6436664"/>
            </a:xfrm>
            <a:prstGeom prst="rect">
              <a:avLst/>
            </a:prstGeom>
            <a:solidFill>
              <a:srgbClr val="6C1B1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 dirty="0">
                <a:solidFill>
                  <a:schemeClr val="bg1"/>
                </a:solidFill>
              </a:endParaRPr>
            </a:p>
          </p:txBody>
        </p:sp>
        <p:sp>
          <p:nvSpPr>
            <p:cNvPr id="12" name="Subtítulo 2"/>
            <p:cNvSpPr txBox="1">
              <a:spLocks/>
            </p:cNvSpPr>
            <p:nvPr/>
          </p:nvSpPr>
          <p:spPr>
            <a:xfrm>
              <a:off x="150600" y="460192"/>
              <a:ext cx="5868272" cy="336431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/>
            <a:p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Colombian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Higher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Education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System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</p:txBody>
        </p:sp>
      </p:grpSp>
      <p:sp>
        <p:nvSpPr>
          <p:cNvPr id="41" name="Elipse 40"/>
          <p:cNvSpPr/>
          <p:nvPr/>
        </p:nvSpPr>
        <p:spPr>
          <a:xfrm>
            <a:off x="8676914" y="1799056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6" name="Elipse 35"/>
          <p:cNvSpPr/>
          <p:nvPr/>
        </p:nvSpPr>
        <p:spPr>
          <a:xfrm>
            <a:off x="8676914" y="397991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8" name="Elipse 37"/>
          <p:cNvSpPr/>
          <p:nvPr/>
        </p:nvSpPr>
        <p:spPr>
          <a:xfrm>
            <a:off x="8676914" y="325983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9" name="Elipse 38"/>
          <p:cNvSpPr/>
          <p:nvPr/>
        </p:nvSpPr>
        <p:spPr>
          <a:xfrm>
            <a:off x="8676914" y="2514600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2" name="Rectángulo 7"/>
          <p:cNvSpPr/>
          <p:nvPr/>
        </p:nvSpPr>
        <p:spPr>
          <a:xfrm rot="5400000">
            <a:off x="9244936" y="1985970"/>
            <a:ext cx="254231" cy="1535207"/>
          </a:xfrm>
          <a:prstGeom prst="rect">
            <a:avLst/>
          </a:prstGeom>
          <a:solidFill>
            <a:srgbClr val="6C1B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 dirty="0">
              <a:solidFill>
                <a:schemeClr val="bg1"/>
              </a:solidFill>
            </a:endParaRPr>
          </a:p>
        </p:txBody>
      </p:sp>
      <p:sp>
        <p:nvSpPr>
          <p:cNvPr id="33" name="Rectángulo 23"/>
          <p:cNvSpPr/>
          <p:nvPr/>
        </p:nvSpPr>
        <p:spPr>
          <a:xfrm>
            <a:off x="8716714" y="1478389"/>
            <a:ext cx="8240662" cy="52629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160448" y="1110615"/>
            <a:ext cx="10515600" cy="4461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000" b="1" dirty="0" smtClean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Internationalisation </a:t>
            </a:r>
            <a:r>
              <a:rPr lang="es-CO" sz="2000" b="1" dirty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 a glance</a:t>
            </a:r>
            <a:endParaRPr lang="es-ES" sz="2000" b="1" dirty="0">
              <a:solidFill>
                <a:srgbClr val="6F12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2318129106"/>
              </p:ext>
            </p:extLst>
          </p:nvPr>
        </p:nvGraphicFramePr>
        <p:xfrm>
          <a:off x="467544" y="1916113"/>
          <a:ext cx="7992888" cy="352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1379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762003" y="304848"/>
            <a:ext cx="9511397" cy="652775"/>
            <a:chOff x="-762003" y="304848"/>
            <a:chExt cx="9511397" cy="65277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872" y="304848"/>
              <a:ext cx="2730522" cy="615487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 rot="5400000">
              <a:off x="210452" y="-667606"/>
              <a:ext cx="652774" cy="2597683"/>
            </a:xfrm>
            <a:prstGeom prst="rect">
              <a:avLst/>
            </a:prstGeom>
            <a:solidFill>
              <a:srgbClr val="320C0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>
                <a:solidFill>
                  <a:srgbClr val="6C1B1C"/>
                </a:solidFill>
              </a:endParaRPr>
            </a:p>
          </p:txBody>
        </p:sp>
        <p:sp>
          <p:nvSpPr>
            <p:cNvPr id="11" name="Rectángulo 7"/>
            <p:cNvSpPr/>
            <p:nvPr/>
          </p:nvSpPr>
          <p:spPr>
            <a:xfrm rot="5400000">
              <a:off x="2232587" y="-2589923"/>
              <a:ext cx="447486" cy="6436664"/>
            </a:xfrm>
            <a:prstGeom prst="rect">
              <a:avLst/>
            </a:prstGeom>
            <a:solidFill>
              <a:srgbClr val="6C1B1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 dirty="0">
                <a:solidFill>
                  <a:schemeClr val="bg1"/>
                </a:solidFill>
              </a:endParaRPr>
            </a:p>
          </p:txBody>
        </p:sp>
        <p:sp>
          <p:nvSpPr>
            <p:cNvPr id="12" name="Subtítulo 2"/>
            <p:cNvSpPr txBox="1">
              <a:spLocks/>
            </p:cNvSpPr>
            <p:nvPr/>
          </p:nvSpPr>
          <p:spPr>
            <a:xfrm>
              <a:off x="150600" y="460192"/>
              <a:ext cx="3701320" cy="336431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Internationalisation</a:t>
              </a:r>
              <a:r>
                <a:rPr lang="en-US" sz="14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initiatives from the government perspective</a:t>
              </a:r>
            </a:p>
          </p:txBody>
        </p:sp>
      </p:grpSp>
      <p:sp>
        <p:nvSpPr>
          <p:cNvPr id="41" name="Elipse 40"/>
          <p:cNvSpPr/>
          <p:nvPr/>
        </p:nvSpPr>
        <p:spPr>
          <a:xfrm>
            <a:off x="8676914" y="1799056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6" name="Elipse 35"/>
          <p:cNvSpPr/>
          <p:nvPr/>
        </p:nvSpPr>
        <p:spPr>
          <a:xfrm>
            <a:off x="8676914" y="397991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8" name="Elipse 37"/>
          <p:cNvSpPr/>
          <p:nvPr/>
        </p:nvSpPr>
        <p:spPr>
          <a:xfrm>
            <a:off x="8676914" y="325983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9" name="Elipse 38"/>
          <p:cNvSpPr/>
          <p:nvPr/>
        </p:nvSpPr>
        <p:spPr>
          <a:xfrm>
            <a:off x="8676914" y="2514600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2" name="Rectángulo 7"/>
          <p:cNvSpPr/>
          <p:nvPr/>
        </p:nvSpPr>
        <p:spPr>
          <a:xfrm rot="5400000">
            <a:off x="9244936" y="2708662"/>
            <a:ext cx="254231" cy="1535207"/>
          </a:xfrm>
          <a:prstGeom prst="rect">
            <a:avLst/>
          </a:prstGeom>
          <a:solidFill>
            <a:srgbClr val="6C1B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 dirty="0">
              <a:solidFill>
                <a:schemeClr val="bg1"/>
              </a:solidFill>
            </a:endParaRPr>
          </a:p>
        </p:txBody>
      </p:sp>
      <p:sp>
        <p:nvSpPr>
          <p:cNvPr id="33" name="Rectángulo 23"/>
          <p:cNvSpPr/>
          <p:nvPr/>
        </p:nvSpPr>
        <p:spPr>
          <a:xfrm>
            <a:off x="8716714" y="1478389"/>
            <a:ext cx="8240662" cy="52629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arcador de contenido 2"/>
          <p:cNvSpPr>
            <a:spLocks noGrp="1"/>
          </p:cNvSpPr>
          <p:nvPr>
            <p:ph idx="1"/>
          </p:nvPr>
        </p:nvSpPr>
        <p:spPr>
          <a:xfrm>
            <a:off x="219406" y="1916832"/>
            <a:ext cx="8384844" cy="2880320"/>
          </a:xfrm>
        </p:spPr>
        <p:txBody>
          <a:bodyPr numCol="2">
            <a:normAutofit fontScale="92500" lnSpcReduction="20000"/>
          </a:bodyPr>
          <a:lstStyle/>
          <a:p>
            <a:pPr marL="0" indent="0">
              <a:buNone/>
            </a:pPr>
            <a:r>
              <a:rPr lang="en-GB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ICETEX Funding:</a:t>
            </a:r>
          </a:p>
          <a:p>
            <a:pPr marL="0" indent="0">
              <a:buNone/>
            </a:pPr>
            <a:endParaRPr lang="en-GB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 – 2014</a:t>
            </a:r>
          </a:p>
          <a:p>
            <a:pPr marL="0" indent="0">
              <a:buNone/>
            </a:pP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3510 </a:t>
            </a:r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Beneficiaries with international scholarships</a:t>
            </a:r>
          </a:p>
          <a:p>
            <a:pPr marL="0" indent="0">
              <a:buNone/>
            </a:pP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3022 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Beneficiaries with </a:t>
            </a:r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reciprocity programs</a:t>
            </a:r>
            <a:endParaRPr lang="en-GB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COLFUTURO Postgraduate</a:t>
            </a:r>
          </a:p>
          <a:p>
            <a:pPr marL="0" indent="0">
              <a:buNone/>
            </a:pPr>
            <a:endParaRPr lang="en-GB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1992-2013</a:t>
            </a:r>
          </a:p>
          <a:p>
            <a:pPr marL="0" indent="0">
              <a:buNone/>
            </a:pP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7066 Beneficiaries</a:t>
            </a:r>
          </a:p>
          <a:p>
            <a:pPr marL="0" indent="0">
              <a:buNone/>
            </a:pP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1291 PhD</a:t>
            </a:r>
          </a:p>
          <a:p>
            <a:pPr marL="0" indent="0">
              <a:buNone/>
            </a:pP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6315 MSc</a:t>
            </a:r>
          </a:p>
          <a:p>
            <a:pPr marL="0" indent="0">
              <a:buNone/>
            </a:pPr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FULBRIGHT </a:t>
            </a:r>
          </a:p>
          <a:p>
            <a:pPr marL="0" indent="0">
              <a:buNone/>
            </a:pPr>
            <a:endParaRPr lang="en-GB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Until 2014 </a:t>
            </a:r>
          </a:p>
          <a:p>
            <a:pPr marL="0" indent="0">
              <a:buNone/>
            </a:pP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2564 </a:t>
            </a:r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Colombian Students to USA</a:t>
            </a:r>
            <a:endParaRPr lang="en-GB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1395 </a:t>
            </a:r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American Students to visit Colombia</a:t>
            </a:r>
          </a:p>
          <a:p>
            <a:pPr marL="0" indent="0">
              <a:buNone/>
            </a:pPr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FUNDACIÓN CAROLINA</a:t>
            </a:r>
          </a:p>
          <a:p>
            <a:pPr marL="0" indent="0">
              <a:buNone/>
            </a:pPr>
            <a:endParaRPr lang="en-GB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2001-2013 </a:t>
            </a:r>
          </a:p>
          <a:p>
            <a:pPr marL="0" indent="0">
              <a:buNone/>
            </a:pP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2650 Beneficiaries with international 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scholarships</a:t>
            </a:r>
          </a:p>
          <a:p>
            <a:pPr marL="0" indent="0">
              <a:buNone/>
            </a:pP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17% of total scholarships to Latin America</a:t>
            </a:r>
          </a:p>
          <a:p>
            <a:pPr marL="971550" lvl="1" indent="-514350">
              <a:buAutoNum type="arabicPeriod"/>
            </a:pPr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160448" y="1110615"/>
            <a:ext cx="8443802" cy="446177"/>
          </a:xfrm>
        </p:spPr>
        <p:txBody>
          <a:bodyPr anchor="t">
            <a:normAutofit/>
          </a:bodyPr>
          <a:lstStyle/>
          <a:p>
            <a:pPr algn="l"/>
            <a:r>
              <a:rPr lang="en-US" sz="2000" b="1" dirty="0" smtClean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Indicators and study stats</a:t>
            </a:r>
            <a:endParaRPr lang="es-ES" sz="2000" b="1" dirty="0">
              <a:solidFill>
                <a:srgbClr val="6F12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2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762003" y="304848"/>
            <a:ext cx="9511397" cy="652775"/>
            <a:chOff x="-762003" y="304848"/>
            <a:chExt cx="9511397" cy="65277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872" y="304848"/>
              <a:ext cx="2730522" cy="615487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 rot="5400000">
              <a:off x="210452" y="-667606"/>
              <a:ext cx="652774" cy="2597683"/>
            </a:xfrm>
            <a:prstGeom prst="rect">
              <a:avLst/>
            </a:prstGeom>
            <a:solidFill>
              <a:srgbClr val="320C0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>
                <a:solidFill>
                  <a:srgbClr val="6C1B1C"/>
                </a:solidFill>
              </a:endParaRPr>
            </a:p>
          </p:txBody>
        </p:sp>
        <p:sp>
          <p:nvSpPr>
            <p:cNvPr id="11" name="Rectángulo 7"/>
            <p:cNvSpPr/>
            <p:nvPr/>
          </p:nvSpPr>
          <p:spPr>
            <a:xfrm rot="5400000">
              <a:off x="2232587" y="-2589923"/>
              <a:ext cx="447486" cy="6436664"/>
            </a:xfrm>
            <a:prstGeom prst="rect">
              <a:avLst/>
            </a:prstGeom>
            <a:solidFill>
              <a:srgbClr val="6C1B1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 dirty="0">
                <a:solidFill>
                  <a:schemeClr val="bg1"/>
                </a:solidFill>
              </a:endParaRPr>
            </a:p>
          </p:txBody>
        </p:sp>
        <p:sp>
          <p:nvSpPr>
            <p:cNvPr id="12" name="Subtítulo 2"/>
            <p:cNvSpPr txBox="1">
              <a:spLocks/>
            </p:cNvSpPr>
            <p:nvPr/>
          </p:nvSpPr>
          <p:spPr>
            <a:xfrm>
              <a:off x="150600" y="460192"/>
              <a:ext cx="3701320" cy="336431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Internationalisation</a:t>
              </a:r>
              <a:r>
                <a:rPr lang="en-US" sz="14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initiatives from the government perspective</a:t>
              </a:r>
            </a:p>
          </p:txBody>
        </p:sp>
      </p:grpSp>
      <p:sp>
        <p:nvSpPr>
          <p:cNvPr id="41" name="Elipse 40"/>
          <p:cNvSpPr/>
          <p:nvPr/>
        </p:nvSpPr>
        <p:spPr>
          <a:xfrm>
            <a:off x="8676914" y="1799056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6" name="Elipse 35"/>
          <p:cNvSpPr/>
          <p:nvPr/>
        </p:nvSpPr>
        <p:spPr>
          <a:xfrm>
            <a:off x="8676914" y="397991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8" name="Elipse 37"/>
          <p:cNvSpPr/>
          <p:nvPr/>
        </p:nvSpPr>
        <p:spPr>
          <a:xfrm>
            <a:off x="8676914" y="325983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9" name="Elipse 38"/>
          <p:cNvSpPr/>
          <p:nvPr/>
        </p:nvSpPr>
        <p:spPr>
          <a:xfrm>
            <a:off x="8676914" y="2514600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2" name="Rectángulo 7"/>
          <p:cNvSpPr/>
          <p:nvPr/>
        </p:nvSpPr>
        <p:spPr>
          <a:xfrm rot="5400000">
            <a:off x="9244936" y="2708662"/>
            <a:ext cx="254231" cy="1535207"/>
          </a:xfrm>
          <a:prstGeom prst="rect">
            <a:avLst/>
          </a:prstGeom>
          <a:solidFill>
            <a:srgbClr val="6C1B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 dirty="0">
              <a:solidFill>
                <a:schemeClr val="bg1"/>
              </a:solidFill>
            </a:endParaRPr>
          </a:p>
        </p:txBody>
      </p:sp>
      <p:sp>
        <p:nvSpPr>
          <p:cNvPr id="33" name="Rectángulo 23"/>
          <p:cNvSpPr/>
          <p:nvPr/>
        </p:nvSpPr>
        <p:spPr>
          <a:xfrm>
            <a:off x="8716714" y="1478389"/>
            <a:ext cx="8240662" cy="52629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arcador de contenido 2"/>
          <p:cNvSpPr>
            <a:spLocks noGrp="1"/>
          </p:cNvSpPr>
          <p:nvPr>
            <p:ph idx="1"/>
          </p:nvPr>
        </p:nvSpPr>
        <p:spPr>
          <a:xfrm>
            <a:off x="219406" y="1916832"/>
            <a:ext cx="7791218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capacity for the HEI´s to manage internationalisation</a:t>
            </a:r>
          </a:p>
          <a:p>
            <a:pPr marL="514350" indent="-514350">
              <a:buAutoNum type="arabicPeriod"/>
            </a:pP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AutoNum type="arabicPeriod"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Promoting Colombia as a destination for Higher Education and Spanish</a:t>
            </a:r>
          </a:p>
          <a:p>
            <a:pPr marL="514350" indent="-514350">
              <a:buAutoNum type="arabicPeriod"/>
            </a:pP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AutoNum type="arabicPeriod"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Generating conditions for  the internationalisation of higher education </a:t>
            </a:r>
          </a:p>
          <a:p>
            <a:pPr marL="514350" indent="-514350">
              <a:buAutoNum type="arabicPeriod"/>
            </a:pP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71550" lvl="1" indent="-514350">
              <a:buAutoNum type="arabicPeriod"/>
            </a:pP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71550" lvl="1" indent="-514350">
              <a:buAutoNum type="arabicPeriod"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160448" y="1110615"/>
            <a:ext cx="8443802" cy="446177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000" b="1" dirty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 Project for the </a:t>
            </a:r>
            <a:r>
              <a:rPr lang="en-US" sz="2000" b="1" dirty="0" err="1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internationalisation</a:t>
            </a:r>
            <a:r>
              <a:rPr lang="en-US" sz="2000" b="1" dirty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higher education </a:t>
            </a:r>
            <a:r>
              <a:rPr lang="en-US" sz="2000" b="1" dirty="0" smtClean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included </a:t>
            </a:r>
            <a:r>
              <a:rPr lang="en-US" sz="2000" b="1" dirty="0" smtClean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three </a:t>
            </a:r>
            <a:r>
              <a:rPr lang="en-US" sz="2000" b="1" dirty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</a:t>
            </a:r>
            <a:r>
              <a:rPr lang="en-US" sz="2000" b="1" dirty="0" smtClean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objectives (2010- 2014):</a:t>
            </a:r>
            <a:endParaRPr lang="es-ES" sz="2000" b="1" dirty="0">
              <a:solidFill>
                <a:srgbClr val="6F12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4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762003" y="304848"/>
            <a:ext cx="9511397" cy="652775"/>
            <a:chOff x="-762003" y="304848"/>
            <a:chExt cx="9511397" cy="65277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872" y="304848"/>
              <a:ext cx="2730522" cy="615487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 rot="5400000">
              <a:off x="210452" y="-667606"/>
              <a:ext cx="652774" cy="2597683"/>
            </a:xfrm>
            <a:prstGeom prst="rect">
              <a:avLst/>
            </a:prstGeom>
            <a:solidFill>
              <a:srgbClr val="320C0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>
                <a:solidFill>
                  <a:srgbClr val="6C1B1C"/>
                </a:solidFill>
              </a:endParaRPr>
            </a:p>
          </p:txBody>
        </p:sp>
        <p:sp>
          <p:nvSpPr>
            <p:cNvPr id="11" name="Rectángulo 7"/>
            <p:cNvSpPr/>
            <p:nvPr/>
          </p:nvSpPr>
          <p:spPr>
            <a:xfrm rot="5400000">
              <a:off x="2232587" y="-2589923"/>
              <a:ext cx="447486" cy="6436664"/>
            </a:xfrm>
            <a:prstGeom prst="rect">
              <a:avLst/>
            </a:prstGeom>
            <a:solidFill>
              <a:srgbClr val="6C1B1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 dirty="0">
                <a:solidFill>
                  <a:schemeClr val="bg1"/>
                </a:solidFill>
              </a:endParaRPr>
            </a:p>
          </p:txBody>
        </p:sp>
        <p:sp>
          <p:nvSpPr>
            <p:cNvPr id="12" name="Subtítulo 2"/>
            <p:cNvSpPr txBox="1">
              <a:spLocks/>
            </p:cNvSpPr>
            <p:nvPr/>
          </p:nvSpPr>
          <p:spPr>
            <a:xfrm>
              <a:off x="150600" y="460192"/>
              <a:ext cx="3701320" cy="336431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Internationalisation</a:t>
              </a:r>
              <a:r>
                <a:rPr lang="en-US" sz="14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initiatives from the government perspective</a:t>
              </a:r>
            </a:p>
          </p:txBody>
        </p:sp>
      </p:grpSp>
      <p:sp>
        <p:nvSpPr>
          <p:cNvPr id="41" name="Elipse 40"/>
          <p:cNvSpPr/>
          <p:nvPr/>
        </p:nvSpPr>
        <p:spPr>
          <a:xfrm>
            <a:off x="8676914" y="1799056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6" name="Elipse 35"/>
          <p:cNvSpPr/>
          <p:nvPr/>
        </p:nvSpPr>
        <p:spPr>
          <a:xfrm>
            <a:off x="8676914" y="397991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8" name="Elipse 37"/>
          <p:cNvSpPr/>
          <p:nvPr/>
        </p:nvSpPr>
        <p:spPr>
          <a:xfrm>
            <a:off x="8676914" y="325983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9" name="Elipse 38"/>
          <p:cNvSpPr/>
          <p:nvPr/>
        </p:nvSpPr>
        <p:spPr>
          <a:xfrm>
            <a:off x="8676914" y="2514600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2" name="Rectángulo 7"/>
          <p:cNvSpPr/>
          <p:nvPr/>
        </p:nvSpPr>
        <p:spPr>
          <a:xfrm rot="5400000">
            <a:off x="9244936" y="2708662"/>
            <a:ext cx="254231" cy="1535207"/>
          </a:xfrm>
          <a:prstGeom prst="rect">
            <a:avLst/>
          </a:prstGeom>
          <a:solidFill>
            <a:srgbClr val="6C1B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 dirty="0">
              <a:solidFill>
                <a:schemeClr val="bg1"/>
              </a:solidFill>
            </a:endParaRPr>
          </a:p>
        </p:txBody>
      </p:sp>
      <p:sp>
        <p:nvSpPr>
          <p:cNvPr id="33" name="Rectángulo 23"/>
          <p:cNvSpPr/>
          <p:nvPr/>
        </p:nvSpPr>
        <p:spPr>
          <a:xfrm>
            <a:off x="8716714" y="1478389"/>
            <a:ext cx="8240662" cy="52629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160448" y="1110615"/>
            <a:ext cx="8443802" cy="446177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000" b="1" dirty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Building capacity for the HEI´s to manage </a:t>
            </a:r>
            <a:r>
              <a:rPr lang="en-US" sz="2000" b="1" dirty="0" err="1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internationalisation</a:t>
            </a:r>
            <a:endParaRPr lang="es-ES" sz="2000" b="1" dirty="0">
              <a:solidFill>
                <a:srgbClr val="6F12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136796"/>
              </p:ext>
            </p:extLst>
          </p:nvPr>
        </p:nvGraphicFramePr>
        <p:xfrm>
          <a:off x="251520" y="1916112"/>
          <a:ext cx="8352730" cy="448004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176365"/>
                <a:gridCol w="4176365"/>
              </a:tblGrid>
              <a:tr h="432768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ACTIVITY</a:t>
                      </a:r>
                      <a:endParaRPr lang="es-CO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6F1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OUTCOMES</a:t>
                      </a:r>
                      <a:endParaRPr lang="es-CO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6F1200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es-CO" sz="1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CAPACITY BULDING PROGRAMME</a:t>
                      </a:r>
                      <a:endParaRPr lang="es-CO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1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102 HEI MADE PART OF THIS PROGRAM</a:t>
                      </a:r>
                    </a:p>
                    <a:p>
                      <a:endParaRPr lang="es-CO" sz="11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s-CO" sz="11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 ACCREDITED </a:t>
                      </a:r>
                      <a:r>
                        <a:rPr lang="es-CO" sz="11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HEI´s</a:t>
                      </a:r>
                      <a:r>
                        <a:rPr lang="es-CO" sz="11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DEVELOPED THE PROGRAMME</a:t>
                      </a:r>
                    </a:p>
                    <a:p>
                      <a:endParaRPr lang="es-CO" sz="11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s-CO" sz="11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WIDE COVERAGE OVER 15 REGIONS ALONG THE COUNTRY</a:t>
                      </a:r>
                      <a:endParaRPr lang="es-CO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965051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University Leadership and Management Training </a:t>
                      </a:r>
                      <a:r>
                        <a:rPr lang="en-US" sz="11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Programme</a:t>
                      </a:r>
                      <a:r>
                        <a:rPr lang="en-US" sz="1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UNILEAD 2012 </a:t>
                      </a:r>
                      <a:endParaRPr lang="es-CO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1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r>
                        <a:rPr lang="es-CO" sz="11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HEI EARN BENEFITS</a:t>
                      </a:r>
                    </a:p>
                    <a:p>
                      <a:endParaRPr lang="es-CO" sz="11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s-CO" sz="11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COOPERATION WITH DAAD GERMANY</a:t>
                      </a:r>
                      <a:endParaRPr lang="es-CO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965051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Tailor-made Training (NFP –TM) / Capacity building for a comprehensive and strategic internationalization</a:t>
                      </a:r>
                      <a:endParaRPr lang="es-CO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965051">
                <a:tc>
                  <a:txBody>
                    <a:bodyPr/>
                    <a:lstStyle/>
                    <a:p>
                      <a:r>
                        <a:rPr lang="es-CO" sz="11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CONFERENCES,</a:t>
                      </a:r>
                      <a:r>
                        <a:rPr lang="es-CO" sz="11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SEMINARIES, ACADEMIC ACTIVITIES, ORGANISED AND SUPORTED BY THE MINISTRY</a:t>
                      </a:r>
                      <a:endParaRPr lang="es-CO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</a:t>
                      </a:r>
                      <a:r>
                        <a:rPr lang="es-CO" sz="11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HEI EARN BENEFITS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s-CO" sz="11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TRAINING IN 9</a:t>
                      </a:r>
                      <a:r>
                        <a:rPr lang="es-CO" sz="11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LOCAL NODES FROM RCI</a:t>
                      </a:r>
                      <a:endParaRPr lang="es-CO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33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762003" y="304848"/>
            <a:ext cx="9511397" cy="652775"/>
            <a:chOff x="-762003" y="304848"/>
            <a:chExt cx="9511397" cy="65277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872" y="304848"/>
              <a:ext cx="2730522" cy="615487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 rot="5400000">
              <a:off x="210452" y="-667606"/>
              <a:ext cx="652774" cy="2597683"/>
            </a:xfrm>
            <a:prstGeom prst="rect">
              <a:avLst/>
            </a:prstGeom>
            <a:solidFill>
              <a:srgbClr val="320C0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>
                <a:solidFill>
                  <a:srgbClr val="6C1B1C"/>
                </a:solidFill>
              </a:endParaRPr>
            </a:p>
          </p:txBody>
        </p:sp>
        <p:sp>
          <p:nvSpPr>
            <p:cNvPr id="11" name="Rectángulo 7"/>
            <p:cNvSpPr/>
            <p:nvPr/>
          </p:nvSpPr>
          <p:spPr>
            <a:xfrm rot="5400000">
              <a:off x="2232587" y="-2589923"/>
              <a:ext cx="447486" cy="6436664"/>
            </a:xfrm>
            <a:prstGeom prst="rect">
              <a:avLst/>
            </a:prstGeom>
            <a:solidFill>
              <a:srgbClr val="6C1B1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 dirty="0">
                <a:solidFill>
                  <a:schemeClr val="bg1"/>
                </a:solidFill>
              </a:endParaRPr>
            </a:p>
          </p:txBody>
        </p:sp>
        <p:sp>
          <p:nvSpPr>
            <p:cNvPr id="12" name="Subtítulo 2"/>
            <p:cNvSpPr txBox="1">
              <a:spLocks/>
            </p:cNvSpPr>
            <p:nvPr/>
          </p:nvSpPr>
          <p:spPr>
            <a:xfrm>
              <a:off x="150600" y="460192"/>
              <a:ext cx="3701320" cy="336431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Internationalisation</a:t>
              </a:r>
              <a:r>
                <a:rPr lang="en-US" sz="14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initiatives from the government perspective</a:t>
              </a:r>
            </a:p>
          </p:txBody>
        </p:sp>
      </p:grpSp>
      <p:sp>
        <p:nvSpPr>
          <p:cNvPr id="41" name="Elipse 40"/>
          <p:cNvSpPr/>
          <p:nvPr/>
        </p:nvSpPr>
        <p:spPr>
          <a:xfrm>
            <a:off x="8676914" y="1799056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6" name="Elipse 35"/>
          <p:cNvSpPr/>
          <p:nvPr/>
        </p:nvSpPr>
        <p:spPr>
          <a:xfrm>
            <a:off x="8676914" y="397991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8" name="Elipse 37"/>
          <p:cNvSpPr/>
          <p:nvPr/>
        </p:nvSpPr>
        <p:spPr>
          <a:xfrm>
            <a:off x="8676914" y="325983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9" name="Elipse 38"/>
          <p:cNvSpPr/>
          <p:nvPr/>
        </p:nvSpPr>
        <p:spPr>
          <a:xfrm>
            <a:off x="8676914" y="2514600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2" name="Rectángulo 7"/>
          <p:cNvSpPr/>
          <p:nvPr/>
        </p:nvSpPr>
        <p:spPr>
          <a:xfrm rot="5400000">
            <a:off x="9244936" y="2708662"/>
            <a:ext cx="254231" cy="1535207"/>
          </a:xfrm>
          <a:prstGeom prst="rect">
            <a:avLst/>
          </a:prstGeom>
          <a:solidFill>
            <a:srgbClr val="6C1B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 dirty="0">
              <a:solidFill>
                <a:schemeClr val="bg1"/>
              </a:solidFill>
            </a:endParaRPr>
          </a:p>
        </p:txBody>
      </p:sp>
      <p:sp>
        <p:nvSpPr>
          <p:cNvPr id="33" name="Rectángulo 23"/>
          <p:cNvSpPr/>
          <p:nvPr/>
        </p:nvSpPr>
        <p:spPr>
          <a:xfrm>
            <a:off x="8716714" y="1478389"/>
            <a:ext cx="8240662" cy="52629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160448" y="1110615"/>
            <a:ext cx="5419664" cy="4461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Promoting Colombia as a destination for Higher Education and Spanish</a:t>
            </a:r>
            <a:endParaRPr lang="es-ES" sz="1800" b="1" dirty="0">
              <a:solidFill>
                <a:srgbClr val="6F12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Marcador de contenido 2"/>
          <p:cNvSpPr>
            <a:spLocks noGrp="1"/>
          </p:cNvSpPr>
          <p:nvPr>
            <p:ph idx="1"/>
          </p:nvPr>
        </p:nvSpPr>
        <p:spPr>
          <a:xfrm>
            <a:off x="219406" y="1916832"/>
            <a:ext cx="7791218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MAPES</a:t>
            </a:r>
          </a:p>
          <a:p>
            <a:pPr marL="514350" indent="-514350">
              <a:buAutoNum type="arabicPeriod"/>
            </a:pP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AutoNum type="arabicPeriod"/>
            </a:pP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LACHEC</a:t>
            </a:r>
          </a:p>
          <a:p>
            <a:pPr marL="514350" indent="-514350">
              <a:buAutoNum type="arabicPeriod"/>
            </a:pP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FAIRS: 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NAFSA</a:t>
            </a:r>
          </a:p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EAIE 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oing global</a:t>
            </a:r>
          </a:p>
          <a:p>
            <a:pPr marL="0" indent="0">
              <a:buNone/>
            </a:pP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AutoNum type="arabicPeriod"/>
            </a:pP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71550" lvl="1" indent="-514350">
              <a:buAutoNum type="arabicPeriod"/>
            </a:pP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71550" lvl="1" indent="-514350">
              <a:buAutoNum type="arabicPeriod"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Botón de acción: Información 1">
            <a:hlinkClick r:id="rId3" action="ppaction://hlinksldjump" highlightClick="1"/>
          </p:cNvPr>
          <p:cNvSpPr/>
          <p:nvPr/>
        </p:nvSpPr>
        <p:spPr>
          <a:xfrm>
            <a:off x="2267744" y="1916832"/>
            <a:ext cx="432048" cy="360040"/>
          </a:xfrm>
          <a:prstGeom prst="actionButtonInformati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826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762003" y="304848"/>
            <a:ext cx="9511397" cy="652775"/>
            <a:chOff x="-762003" y="304848"/>
            <a:chExt cx="9511397" cy="65277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872" y="304848"/>
              <a:ext cx="2730522" cy="615487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 rot="5400000">
              <a:off x="210452" y="-667606"/>
              <a:ext cx="652774" cy="2597683"/>
            </a:xfrm>
            <a:prstGeom prst="rect">
              <a:avLst/>
            </a:prstGeom>
            <a:solidFill>
              <a:srgbClr val="320C0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>
                <a:solidFill>
                  <a:srgbClr val="6C1B1C"/>
                </a:solidFill>
              </a:endParaRPr>
            </a:p>
          </p:txBody>
        </p:sp>
        <p:sp>
          <p:nvSpPr>
            <p:cNvPr id="11" name="Rectángulo 7"/>
            <p:cNvSpPr/>
            <p:nvPr/>
          </p:nvSpPr>
          <p:spPr>
            <a:xfrm rot="5400000">
              <a:off x="2232587" y="-2589923"/>
              <a:ext cx="447486" cy="6436664"/>
            </a:xfrm>
            <a:prstGeom prst="rect">
              <a:avLst/>
            </a:prstGeom>
            <a:solidFill>
              <a:srgbClr val="6C1B1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 dirty="0">
                <a:solidFill>
                  <a:schemeClr val="bg1"/>
                </a:solidFill>
              </a:endParaRPr>
            </a:p>
          </p:txBody>
        </p:sp>
        <p:sp>
          <p:nvSpPr>
            <p:cNvPr id="12" name="Subtítulo 2"/>
            <p:cNvSpPr txBox="1">
              <a:spLocks/>
            </p:cNvSpPr>
            <p:nvPr/>
          </p:nvSpPr>
          <p:spPr>
            <a:xfrm>
              <a:off x="150600" y="460192"/>
              <a:ext cx="3701320" cy="336431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Internationalisation</a:t>
              </a:r>
              <a:r>
                <a:rPr lang="en-US" sz="14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initiatives from the government perspective</a:t>
              </a:r>
            </a:p>
          </p:txBody>
        </p:sp>
      </p:grpSp>
      <p:sp>
        <p:nvSpPr>
          <p:cNvPr id="41" name="Elipse 40"/>
          <p:cNvSpPr/>
          <p:nvPr/>
        </p:nvSpPr>
        <p:spPr>
          <a:xfrm>
            <a:off x="8676914" y="1799056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6" name="Elipse 35"/>
          <p:cNvSpPr/>
          <p:nvPr/>
        </p:nvSpPr>
        <p:spPr>
          <a:xfrm>
            <a:off x="8676914" y="397991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8" name="Elipse 37"/>
          <p:cNvSpPr/>
          <p:nvPr/>
        </p:nvSpPr>
        <p:spPr>
          <a:xfrm>
            <a:off x="8676914" y="325983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9" name="Elipse 38"/>
          <p:cNvSpPr/>
          <p:nvPr/>
        </p:nvSpPr>
        <p:spPr>
          <a:xfrm>
            <a:off x="8676914" y="2514600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2" name="Rectángulo 7"/>
          <p:cNvSpPr/>
          <p:nvPr/>
        </p:nvSpPr>
        <p:spPr>
          <a:xfrm rot="5400000">
            <a:off x="9244936" y="2708662"/>
            <a:ext cx="254231" cy="1535207"/>
          </a:xfrm>
          <a:prstGeom prst="rect">
            <a:avLst/>
          </a:prstGeom>
          <a:solidFill>
            <a:srgbClr val="6C1B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 dirty="0">
              <a:solidFill>
                <a:schemeClr val="bg1"/>
              </a:solidFill>
            </a:endParaRPr>
          </a:p>
        </p:txBody>
      </p:sp>
      <p:sp>
        <p:nvSpPr>
          <p:cNvPr id="33" name="Rectángulo 23"/>
          <p:cNvSpPr/>
          <p:nvPr/>
        </p:nvSpPr>
        <p:spPr>
          <a:xfrm>
            <a:off x="8716714" y="1478389"/>
            <a:ext cx="8240662" cy="52629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160448" y="1110615"/>
            <a:ext cx="5419664" cy="4461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Generating conditions for the </a:t>
            </a:r>
            <a:r>
              <a:rPr lang="en-US" sz="1800" b="1" dirty="0" err="1" smtClean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internationalisation</a:t>
            </a:r>
            <a:r>
              <a:rPr lang="en-US" sz="1800" b="1" dirty="0" smtClean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b="1" dirty="0" smtClean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higher education</a:t>
            </a:r>
            <a:endParaRPr lang="es-ES" sz="1800" b="1" dirty="0">
              <a:solidFill>
                <a:srgbClr val="6F12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Marcador de contenido 2"/>
          <p:cNvSpPr>
            <a:spLocks noGrp="1"/>
          </p:cNvSpPr>
          <p:nvPr>
            <p:ph idx="1"/>
          </p:nvPr>
        </p:nvSpPr>
        <p:spPr>
          <a:xfrm>
            <a:off x="150600" y="1916113"/>
            <a:ext cx="8352928" cy="4351338"/>
          </a:xfrm>
        </p:spPr>
        <p:txBody>
          <a:bodyPr>
            <a:normAutofit/>
          </a:bodyPr>
          <a:lstStyle/>
          <a:p>
            <a:pPr lvl="2">
              <a:buFontTx/>
              <a:buChar char="-"/>
            </a:pP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Cooperation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between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`s</a:t>
            </a:r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>
              <a:buNone/>
            </a:pPr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buFontTx/>
              <a:buChar char="-"/>
            </a:pP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Mutual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agreements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degree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recognition</a:t>
            </a:r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>
              <a:buNone/>
            </a:pPr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buFontTx/>
              <a:buChar char="-"/>
            </a:pP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</a:t>
            </a:r>
            <a:r>
              <a:rPr lang="es-E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s-E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ooperation</a:t>
            </a: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238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762003" y="304848"/>
            <a:ext cx="9511397" cy="652775"/>
            <a:chOff x="-762003" y="304848"/>
            <a:chExt cx="9511397" cy="65277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872" y="304848"/>
              <a:ext cx="2730522" cy="615487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 rot="5400000">
              <a:off x="210452" y="-667606"/>
              <a:ext cx="652774" cy="2597683"/>
            </a:xfrm>
            <a:prstGeom prst="rect">
              <a:avLst/>
            </a:prstGeom>
            <a:solidFill>
              <a:srgbClr val="320C0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>
                <a:solidFill>
                  <a:srgbClr val="6C1B1C"/>
                </a:solidFill>
              </a:endParaRPr>
            </a:p>
          </p:txBody>
        </p:sp>
        <p:sp>
          <p:nvSpPr>
            <p:cNvPr id="11" name="Rectángulo 7"/>
            <p:cNvSpPr/>
            <p:nvPr/>
          </p:nvSpPr>
          <p:spPr>
            <a:xfrm rot="5400000">
              <a:off x="2232587" y="-2589923"/>
              <a:ext cx="447486" cy="6436664"/>
            </a:xfrm>
            <a:prstGeom prst="rect">
              <a:avLst/>
            </a:prstGeom>
            <a:solidFill>
              <a:srgbClr val="6C1B1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431032" y="2780928"/>
            <a:ext cx="871296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COLOMBIA </a:t>
            </a:r>
            <a:r>
              <a:rPr lang="es-CO" b="1" dirty="0">
                <a:solidFill>
                  <a:srgbClr val="6F1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MÁS EDUCADA </a:t>
            </a: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AMÉRICA LATINA EN </a:t>
            </a:r>
            <a:r>
              <a:rPr lang="es-CO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</a:p>
          <a:p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COLOMBIA </a:t>
            </a:r>
            <a:r>
              <a:rPr lang="es-CO" sz="3200" b="1" dirty="0">
                <a:solidFill>
                  <a:srgbClr val="6F1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MOST EDUCATED </a:t>
            </a:r>
            <a:r>
              <a:rPr lang="es-CO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COUNTRY IN LATIN AMERICA IN </a:t>
            </a:r>
            <a:r>
              <a:rPr lang="es-CO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  <a:endParaRPr lang="es-E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73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762003" y="304848"/>
            <a:ext cx="9511397" cy="652775"/>
            <a:chOff x="-762003" y="304848"/>
            <a:chExt cx="9511397" cy="65277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872" y="304848"/>
              <a:ext cx="2730522" cy="615487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 rot="5400000">
              <a:off x="210452" y="-667606"/>
              <a:ext cx="652774" cy="2597683"/>
            </a:xfrm>
            <a:prstGeom prst="rect">
              <a:avLst/>
            </a:prstGeom>
            <a:solidFill>
              <a:srgbClr val="320C0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>
                <a:solidFill>
                  <a:srgbClr val="6C1B1C"/>
                </a:solidFill>
              </a:endParaRPr>
            </a:p>
          </p:txBody>
        </p:sp>
        <p:sp>
          <p:nvSpPr>
            <p:cNvPr id="11" name="Rectángulo 7"/>
            <p:cNvSpPr/>
            <p:nvPr/>
          </p:nvSpPr>
          <p:spPr>
            <a:xfrm rot="5400000">
              <a:off x="2232587" y="-2589923"/>
              <a:ext cx="447486" cy="6436664"/>
            </a:xfrm>
            <a:prstGeom prst="rect">
              <a:avLst/>
            </a:prstGeom>
            <a:solidFill>
              <a:srgbClr val="6C1B1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 dirty="0">
                <a:solidFill>
                  <a:schemeClr val="bg1"/>
                </a:solidFill>
              </a:endParaRPr>
            </a:p>
          </p:txBody>
        </p:sp>
        <p:sp>
          <p:nvSpPr>
            <p:cNvPr id="12" name="Subtítulo 2"/>
            <p:cNvSpPr txBox="1">
              <a:spLocks/>
            </p:cNvSpPr>
            <p:nvPr/>
          </p:nvSpPr>
          <p:spPr>
            <a:xfrm>
              <a:off x="150600" y="460192"/>
              <a:ext cx="5868272" cy="336431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Looking to the future: </a:t>
              </a:r>
              <a:endParaRPr lang="en-US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14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Building </a:t>
              </a:r>
              <a:r>
                <a:rPr lang="en-US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 High Quality destination for HE</a:t>
              </a:r>
              <a:endParaRPr lang="es-CO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41" name="Elipse 40"/>
          <p:cNvSpPr/>
          <p:nvPr/>
        </p:nvSpPr>
        <p:spPr>
          <a:xfrm>
            <a:off x="8676914" y="1799056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6" name="Elipse 35"/>
          <p:cNvSpPr/>
          <p:nvPr/>
        </p:nvSpPr>
        <p:spPr>
          <a:xfrm>
            <a:off x="8676914" y="397991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8" name="Elipse 37"/>
          <p:cNvSpPr/>
          <p:nvPr/>
        </p:nvSpPr>
        <p:spPr>
          <a:xfrm>
            <a:off x="8676914" y="325983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9" name="Elipse 38"/>
          <p:cNvSpPr/>
          <p:nvPr/>
        </p:nvSpPr>
        <p:spPr>
          <a:xfrm>
            <a:off x="8676914" y="2514600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2" name="Rectángulo 7"/>
          <p:cNvSpPr/>
          <p:nvPr/>
        </p:nvSpPr>
        <p:spPr>
          <a:xfrm rot="5400000">
            <a:off x="9244936" y="3442633"/>
            <a:ext cx="254231" cy="1535207"/>
          </a:xfrm>
          <a:prstGeom prst="rect">
            <a:avLst/>
          </a:prstGeom>
          <a:solidFill>
            <a:srgbClr val="6C1B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 dirty="0">
              <a:solidFill>
                <a:schemeClr val="bg1"/>
              </a:solidFill>
            </a:endParaRPr>
          </a:p>
        </p:txBody>
      </p:sp>
      <p:sp>
        <p:nvSpPr>
          <p:cNvPr id="33" name="Rectángulo 23"/>
          <p:cNvSpPr/>
          <p:nvPr/>
        </p:nvSpPr>
        <p:spPr>
          <a:xfrm>
            <a:off x="8716714" y="1478389"/>
            <a:ext cx="8240662" cy="52629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Marcador de contenido 2"/>
          <p:cNvSpPr>
            <a:spLocks noGrp="1"/>
          </p:cNvSpPr>
          <p:nvPr>
            <p:ph idx="1"/>
          </p:nvPr>
        </p:nvSpPr>
        <p:spPr>
          <a:xfrm>
            <a:off x="150600" y="1916113"/>
            <a:ext cx="8352928" cy="4351338"/>
          </a:xfrm>
        </p:spPr>
        <p:txBody>
          <a:bodyPr>
            <a:normAutofit/>
          </a:bodyPr>
          <a:lstStyle/>
          <a:p>
            <a:pPr marL="1371600" lvl="2" indent="-457200">
              <a:buFont typeface="+mj-lt"/>
              <a:buAutoNum type="arabicPeriod"/>
            </a:pPr>
            <a:r>
              <a:rPr lang="es-CO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Accreditation</a:t>
            </a:r>
            <a:r>
              <a:rPr lang="es-CO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es-CO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endParaRPr lang="es-CO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s-CO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ECA- </a:t>
            </a:r>
            <a:r>
              <a:rPr lang="es-CO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Evaluating</a:t>
            </a:r>
            <a:r>
              <a:rPr lang="es-CO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CO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quality</a:t>
            </a:r>
            <a:r>
              <a:rPr lang="es-CO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s-CO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internationalisation</a:t>
            </a:r>
            <a:endParaRPr lang="es-CO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endParaRPr lang="es-CO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s-CO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</a:t>
            </a:r>
            <a:r>
              <a:rPr lang="es-CO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accreditation</a:t>
            </a:r>
            <a:r>
              <a:rPr lang="es-CO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pilot</a:t>
            </a:r>
            <a:r>
              <a:rPr lang="es-CO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lang="es-CO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es-CO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engineering</a:t>
            </a:r>
            <a:endParaRPr lang="es-CO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endParaRPr lang="es-CO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s-CO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CNA International </a:t>
            </a:r>
            <a:r>
              <a:rPr lang="es-CO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evaluation</a:t>
            </a:r>
            <a:endParaRPr lang="es-CO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endParaRPr lang="es-CO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endParaRPr lang="es-CO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endParaRPr lang="es-CO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endParaRPr lang="es-CO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160448" y="1110615"/>
            <a:ext cx="5419664" cy="4461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Quality and </a:t>
            </a:r>
            <a:r>
              <a:rPr lang="en-US" sz="1800" b="1" dirty="0" err="1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internationalisation</a:t>
            </a:r>
            <a:endParaRPr lang="en-US" sz="1800" b="1" dirty="0">
              <a:solidFill>
                <a:srgbClr val="6F12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87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762003" y="304848"/>
            <a:ext cx="9511397" cy="652775"/>
            <a:chOff x="-762003" y="304848"/>
            <a:chExt cx="9511397" cy="65277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872" y="304848"/>
              <a:ext cx="2730522" cy="615487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 rot="5400000">
              <a:off x="210452" y="-667606"/>
              <a:ext cx="652774" cy="2597683"/>
            </a:xfrm>
            <a:prstGeom prst="rect">
              <a:avLst/>
            </a:prstGeom>
            <a:solidFill>
              <a:srgbClr val="320C0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>
                <a:solidFill>
                  <a:srgbClr val="6C1B1C"/>
                </a:solidFill>
              </a:endParaRPr>
            </a:p>
          </p:txBody>
        </p:sp>
        <p:sp>
          <p:nvSpPr>
            <p:cNvPr id="11" name="Rectángulo 7"/>
            <p:cNvSpPr/>
            <p:nvPr/>
          </p:nvSpPr>
          <p:spPr>
            <a:xfrm rot="5400000">
              <a:off x="2232587" y="-2589923"/>
              <a:ext cx="447486" cy="6436664"/>
            </a:xfrm>
            <a:prstGeom prst="rect">
              <a:avLst/>
            </a:prstGeom>
            <a:solidFill>
              <a:srgbClr val="6C1B1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 dirty="0">
                <a:solidFill>
                  <a:schemeClr val="bg1"/>
                </a:solidFill>
              </a:endParaRPr>
            </a:p>
          </p:txBody>
        </p:sp>
        <p:sp>
          <p:nvSpPr>
            <p:cNvPr id="12" name="Subtítulo 2"/>
            <p:cNvSpPr txBox="1">
              <a:spLocks/>
            </p:cNvSpPr>
            <p:nvPr/>
          </p:nvSpPr>
          <p:spPr>
            <a:xfrm>
              <a:off x="150600" y="460192"/>
              <a:ext cx="5868272" cy="336431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Looking to the future: </a:t>
              </a:r>
              <a:endParaRPr lang="en-US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14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Building </a:t>
              </a:r>
              <a:r>
                <a:rPr lang="en-US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 High Quality destination for HE</a:t>
              </a:r>
              <a:endParaRPr lang="es-CO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41" name="Elipse 40"/>
          <p:cNvSpPr/>
          <p:nvPr/>
        </p:nvSpPr>
        <p:spPr>
          <a:xfrm>
            <a:off x="8676914" y="1799056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6" name="Elipse 35"/>
          <p:cNvSpPr/>
          <p:nvPr/>
        </p:nvSpPr>
        <p:spPr>
          <a:xfrm>
            <a:off x="8676914" y="397991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8" name="Elipse 37"/>
          <p:cNvSpPr/>
          <p:nvPr/>
        </p:nvSpPr>
        <p:spPr>
          <a:xfrm>
            <a:off x="8676914" y="325983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9" name="Elipse 38"/>
          <p:cNvSpPr/>
          <p:nvPr/>
        </p:nvSpPr>
        <p:spPr>
          <a:xfrm>
            <a:off x="8676914" y="2514600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2" name="Rectángulo 7"/>
          <p:cNvSpPr/>
          <p:nvPr/>
        </p:nvSpPr>
        <p:spPr>
          <a:xfrm rot="5400000">
            <a:off x="9244936" y="3442633"/>
            <a:ext cx="254231" cy="1535207"/>
          </a:xfrm>
          <a:prstGeom prst="rect">
            <a:avLst/>
          </a:prstGeom>
          <a:solidFill>
            <a:srgbClr val="6C1B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 dirty="0">
              <a:solidFill>
                <a:schemeClr val="bg1"/>
              </a:solidFill>
            </a:endParaRPr>
          </a:p>
        </p:txBody>
      </p:sp>
      <p:sp>
        <p:nvSpPr>
          <p:cNvPr id="33" name="Rectángulo 23"/>
          <p:cNvSpPr/>
          <p:nvPr/>
        </p:nvSpPr>
        <p:spPr>
          <a:xfrm>
            <a:off x="8716714" y="1478389"/>
            <a:ext cx="8240662" cy="52629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Marcador de contenido 2"/>
          <p:cNvSpPr>
            <a:spLocks noGrp="1"/>
          </p:cNvSpPr>
          <p:nvPr>
            <p:ph idx="1"/>
          </p:nvPr>
        </p:nvSpPr>
        <p:spPr>
          <a:xfrm>
            <a:off x="717878" y="1556792"/>
            <a:ext cx="3699312" cy="435133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s-C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MIDE</a:t>
            </a:r>
            <a:endParaRPr lang="es-E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160448" y="1110615"/>
            <a:ext cx="5419664" cy="4461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Strategic Activities</a:t>
            </a:r>
            <a:endParaRPr lang="en-US" sz="1800" b="1" dirty="0">
              <a:solidFill>
                <a:srgbClr val="6F12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4322468" y="1556792"/>
            <a:ext cx="38826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 algn="ctr">
              <a:buFont typeface="Arial" panose="020B0604020202020204" pitchFamily="34" charset="0"/>
              <a:buNone/>
            </a:pPr>
            <a:r>
              <a:rPr lang="es-C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SUMMER SCHOOL</a:t>
            </a:r>
            <a:endParaRPr lang="es-E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7"/>
          <a:stretch/>
        </p:blipFill>
        <p:spPr>
          <a:xfrm>
            <a:off x="0" y="2316961"/>
            <a:ext cx="4500563" cy="281552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907" y="2382349"/>
            <a:ext cx="1621276" cy="270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3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 rot="5400000">
            <a:off x="3170072" y="-2221524"/>
            <a:ext cx="2234176" cy="9498672"/>
          </a:xfrm>
          <a:prstGeom prst="rect">
            <a:avLst/>
          </a:prstGeom>
          <a:solidFill>
            <a:srgbClr val="6C1B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>
              <a:solidFill>
                <a:srgbClr val="6C1B1C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718" y="3933056"/>
            <a:ext cx="5154563" cy="1161890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201196" y="5594055"/>
            <a:ext cx="7467148" cy="33643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914378">
              <a:lnSpc>
                <a:spcPct val="90000"/>
              </a:lnSpc>
              <a:spcBef>
                <a:spcPts val="1000"/>
              </a:spcBef>
              <a:defRPr/>
            </a:pPr>
            <a:r>
              <a:rPr lang="es-CO" sz="2800" b="1" dirty="0" smtClean="0">
                <a:solidFill>
                  <a:srgbClr val="6C1B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THANKS FOR YOUR ATTENTION</a:t>
            </a:r>
            <a:endParaRPr lang="es-CO" sz="2800" b="1" dirty="0">
              <a:solidFill>
                <a:srgbClr val="6C1B1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97324" y="1433266"/>
            <a:ext cx="8839172" cy="4083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Internationalisation initiatives in Colombia: </a:t>
            </a:r>
          </a:p>
          <a:p>
            <a:pPr algn="l"/>
            <a:r>
              <a:rPr lang="en-US" sz="36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a High Quality destination for Higher Education</a:t>
            </a:r>
            <a:endParaRPr lang="es-CO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3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601363"/>
              </p:ext>
            </p:extLst>
          </p:nvPr>
        </p:nvGraphicFramePr>
        <p:xfrm>
          <a:off x="433389" y="1916113"/>
          <a:ext cx="8277224" cy="4230687"/>
        </p:xfrm>
        <a:graphic>
          <a:graphicData uri="http://schemas.openxmlformats.org/drawingml/2006/table">
            <a:tbl>
              <a:tblPr firstRow="1" firstCol="1" bandRow="1"/>
              <a:tblGrid>
                <a:gridCol w="1002381"/>
                <a:gridCol w="1322799"/>
                <a:gridCol w="2334351"/>
                <a:gridCol w="2023104"/>
                <a:gridCol w="1594589"/>
              </a:tblGrid>
              <a:tr h="36015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CRONOGRAMA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5" marR="68565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9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PARTICIPANT</a:t>
                      </a:r>
                      <a:r>
                        <a:rPr lang="es-CO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HEI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9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BUDGET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5" marR="68565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90000"/>
                      </a:srgbClr>
                    </a:solidFill>
                  </a:tcPr>
                </a:tc>
              </a:tr>
              <a:tr h="3006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COUNTRY</a:t>
                      </a:r>
                      <a:endParaRPr lang="es-CO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DATE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5" marR="68565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CITY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5" marR="68565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7" marR="6856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243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Ecuador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5" marR="68565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24-09-2012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5" marR="68565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Quito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5" marR="68565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30 HEI, 3 </a:t>
                      </a:r>
                      <a:r>
                        <a:rPr lang="es-CO" sz="16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networks</a:t>
                      </a:r>
                      <a:r>
                        <a:rPr lang="es-CO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, 6 EG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$20.000.000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+ Viáticos funcionarios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5" marR="68565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8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Perú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5" marR="68565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25-09-2012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5" marR="68565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Lima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5" marR="68565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7" marR="6856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243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Bolivia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5" marR="68565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26-09-2012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5" marR="68565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Paz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5" marR="68565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7" marR="6856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174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Panamá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5" marR="68565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28-09-2012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5" marR="68565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Ciudad de Panamá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5" marR="68565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67" marR="6856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731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algn="ctr" defTabSz="1217889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Brasil</a:t>
                      </a:r>
                      <a:endParaRPr lang="es-CO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65" marR="68565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algn="ctr" defTabSz="1217889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11-03-2013</a:t>
                      </a:r>
                      <a:endParaRPr lang="es-CO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algn="ctr" defTabSz="1217889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Sao Pablo - </a:t>
                      </a:r>
                      <a:r>
                        <a:rPr lang="es-CO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Campinhas</a:t>
                      </a:r>
                      <a:endParaRPr lang="es-CO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7889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 HEI,</a:t>
                      </a:r>
                      <a:r>
                        <a:rPr lang="es-CO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 </a:t>
                      </a:r>
                      <a:r>
                        <a:rPr lang="es-CO" sz="16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networks</a:t>
                      </a:r>
                      <a:r>
                        <a:rPr lang="es-CO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algn="ctr" defTabSz="1217889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 EG</a:t>
                      </a:r>
                      <a:endParaRPr lang="es-CO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7889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$7,000,000</a:t>
                      </a:r>
                    </a:p>
                    <a:p>
                      <a:pPr marL="0" algn="ctr" defTabSz="1217889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Viáticos Funcionarios</a:t>
                      </a:r>
                      <a:endParaRPr lang="es-CO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3467">
                <a:tc>
                  <a:txBody>
                    <a:bodyPr/>
                    <a:lstStyle/>
                    <a:p>
                      <a:pPr marL="0" algn="ctr" defTabSz="1217889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Nueva</a:t>
                      </a:r>
                      <a:r>
                        <a:rPr lang="es-CO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Zelanda</a:t>
                      </a:r>
                      <a:endParaRPr lang="es-CO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65" marR="68565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7889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27-05-2013</a:t>
                      </a:r>
                      <a:endParaRPr lang="es-CO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7889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Auckland</a:t>
                      </a:r>
                      <a:endParaRPr lang="es-CO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7889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EG,</a:t>
                      </a:r>
                      <a:r>
                        <a:rPr lang="es-CO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HEI, 1 </a:t>
                      </a:r>
                      <a:r>
                        <a:rPr lang="es-CO" sz="16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network</a:t>
                      </a:r>
                      <a:endParaRPr lang="es-CO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7889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Viáticos Funcionarios</a:t>
                      </a:r>
                      <a:endParaRPr lang="es-CO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7829">
                <a:tc>
                  <a:txBody>
                    <a:bodyPr/>
                    <a:lstStyle/>
                    <a:p>
                      <a:pPr marL="0" algn="ctr" defTabSz="1217889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Turquía</a:t>
                      </a:r>
                      <a:endParaRPr lang="es-CO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65" marR="68565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7889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9-09-2013</a:t>
                      </a:r>
                      <a:endParaRPr lang="es-CO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7889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Ankara-</a:t>
                      </a:r>
                      <a:r>
                        <a:rPr lang="es-CO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Estambul</a:t>
                      </a:r>
                      <a:endParaRPr lang="es-CO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7889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HEI,</a:t>
                      </a:r>
                      <a:r>
                        <a:rPr lang="es-CO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 EG, 1 </a:t>
                      </a:r>
                      <a:r>
                        <a:rPr lang="es-CO" sz="16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network</a:t>
                      </a:r>
                      <a:endParaRPr lang="es-CO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7889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Viáticos Funcionarios</a:t>
                      </a:r>
                      <a:endParaRPr lang="es-CO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31743">
                <a:tc>
                  <a:txBody>
                    <a:bodyPr/>
                    <a:lstStyle/>
                    <a:p>
                      <a:pPr marL="0" algn="ctr" defTabSz="1217889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México</a:t>
                      </a:r>
                      <a:endParaRPr lang="es-CO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65" marR="68565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7889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14-10-2013</a:t>
                      </a:r>
                      <a:endParaRPr lang="es-CO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7889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Monterrey – Ciudad</a:t>
                      </a:r>
                      <a:r>
                        <a:rPr lang="es-CO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México</a:t>
                      </a:r>
                      <a:endParaRPr lang="es-CO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7889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HEI, 1 </a:t>
                      </a:r>
                      <a:r>
                        <a:rPr lang="es-CO" sz="16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network</a:t>
                      </a: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s-CO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 EG</a:t>
                      </a:r>
                      <a:endParaRPr lang="es-CO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7889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$10,000,000</a:t>
                      </a:r>
                    </a:p>
                    <a:p>
                      <a:pPr marL="0" algn="ctr" defTabSz="1217889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Viáticos funcionarios</a:t>
                      </a:r>
                      <a:endParaRPr lang="es-CO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433388" y="1341438"/>
            <a:ext cx="8277225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Misiones Académicas para la Promoción de la Educación Superior - MAPES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-762003" y="304848"/>
            <a:ext cx="9511397" cy="652775"/>
            <a:chOff x="-762003" y="304848"/>
            <a:chExt cx="9511397" cy="652775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872" y="304848"/>
              <a:ext cx="2730522" cy="615487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/>
          </p:nvSpPr>
          <p:spPr>
            <a:xfrm rot="5400000">
              <a:off x="210452" y="-667606"/>
              <a:ext cx="652774" cy="2597683"/>
            </a:xfrm>
            <a:prstGeom prst="rect">
              <a:avLst/>
            </a:prstGeom>
            <a:solidFill>
              <a:srgbClr val="320C0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>
                <a:solidFill>
                  <a:srgbClr val="6C1B1C"/>
                </a:solidFill>
              </a:endParaRPr>
            </a:p>
          </p:txBody>
        </p:sp>
        <p:sp>
          <p:nvSpPr>
            <p:cNvPr id="17" name="Rectángulo 7"/>
            <p:cNvSpPr/>
            <p:nvPr/>
          </p:nvSpPr>
          <p:spPr>
            <a:xfrm rot="5400000">
              <a:off x="2232587" y="-2589923"/>
              <a:ext cx="447486" cy="6436664"/>
            </a:xfrm>
            <a:prstGeom prst="rect">
              <a:avLst/>
            </a:prstGeom>
            <a:solidFill>
              <a:srgbClr val="6C1B1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 dirty="0">
                <a:solidFill>
                  <a:schemeClr val="bg1"/>
                </a:solidFill>
              </a:endParaRPr>
            </a:p>
          </p:txBody>
        </p:sp>
        <p:sp>
          <p:nvSpPr>
            <p:cNvPr id="18" name="Subtítulo 2"/>
            <p:cNvSpPr txBox="1">
              <a:spLocks/>
            </p:cNvSpPr>
            <p:nvPr/>
          </p:nvSpPr>
          <p:spPr>
            <a:xfrm>
              <a:off x="150600" y="460192"/>
              <a:ext cx="5868272" cy="336431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/>
            <a:p>
              <a:r>
                <a:rPr lang="es-CO" sz="14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MAPES</a:t>
              </a:r>
              <a:endParaRPr lang="es-CO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" name="Botón de acción: Volver 1">
            <a:hlinkClick r:id="rId3" action="ppaction://hlinksldjump" highlightClick="1"/>
          </p:cNvPr>
          <p:cNvSpPr/>
          <p:nvPr/>
        </p:nvSpPr>
        <p:spPr>
          <a:xfrm>
            <a:off x="8206557" y="6381328"/>
            <a:ext cx="504056" cy="360040"/>
          </a:xfrm>
          <a:prstGeom prst="actionButtonRetur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762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ipse 31"/>
          <p:cNvSpPr/>
          <p:nvPr/>
        </p:nvSpPr>
        <p:spPr>
          <a:xfrm>
            <a:off x="316005" y="4005064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3" name="Rectángulo 7"/>
          <p:cNvSpPr/>
          <p:nvPr/>
        </p:nvSpPr>
        <p:spPr>
          <a:xfrm rot="5400000">
            <a:off x="-121514" y="3456871"/>
            <a:ext cx="254231" cy="1535207"/>
          </a:xfrm>
          <a:prstGeom prst="rect">
            <a:avLst/>
          </a:prstGeom>
          <a:solidFill>
            <a:srgbClr val="6C1B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 dirty="0">
              <a:solidFill>
                <a:schemeClr val="bg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 rot="5400000">
            <a:off x="115561" y="-667606"/>
            <a:ext cx="842556" cy="2597683"/>
          </a:xfrm>
          <a:prstGeom prst="rect">
            <a:avLst/>
          </a:prstGeom>
          <a:solidFill>
            <a:srgbClr val="320C0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>
              <a:solidFill>
                <a:srgbClr val="6C1B1C"/>
              </a:solidFill>
            </a:endParaRPr>
          </a:p>
        </p:txBody>
      </p:sp>
      <p:sp>
        <p:nvSpPr>
          <p:cNvPr id="25" name="Rectángulo 7"/>
          <p:cNvSpPr/>
          <p:nvPr/>
        </p:nvSpPr>
        <p:spPr>
          <a:xfrm rot="5400000">
            <a:off x="2104011" y="-2589923"/>
            <a:ext cx="704638" cy="6436664"/>
          </a:xfrm>
          <a:prstGeom prst="rect">
            <a:avLst/>
          </a:prstGeom>
          <a:solidFill>
            <a:srgbClr val="6C1B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 dirty="0">
              <a:solidFill>
                <a:schemeClr val="bg1"/>
              </a:solidFill>
            </a:endParaRPr>
          </a:p>
        </p:txBody>
      </p:sp>
      <p:pic>
        <p:nvPicPr>
          <p:cNvPr id="4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872" y="304848"/>
            <a:ext cx="2730522" cy="615487"/>
          </a:xfrm>
          <a:prstGeom prst="rect">
            <a:avLst/>
          </a:prstGeom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1006495" y="455662"/>
            <a:ext cx="5175849" cy="33643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914378">
              <a:lnSpc>
                <a:spcPct val="90000"/>
              </a:lnSpc>
              <a:spcBef>
                <a:spcPts val="1000"/>
              </a:spcBef>
              <a:defRPr/>
            </a:pPr>
            <a:r>
              <a:rPr lang="es-CO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TOPICS</a:t>
            </a:r>
            <a:endParaRPr lang="es-C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316005" y="3284984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17" name="Rectángulo 7"/>
          <p:cNvSpPr/>
          <p:nvPr/>
        </p:nvSpPr>
        <p:spPr>
          <a:xfrm rot="5400000">
            <a:off x="-121514" y="2736791"/>
            <a:ext cx="254231" cy="1535207"/>
          </a:xfrm>
          <a:prstGeom prst="rect">
            <a:avLst/>
          </a:prstGeom>
          <a:solidFill>
            <a:srgbClr val="6C1B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 dirty="0">
              <a:solidFill>
                <a:schemeClr val="bg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316005" y="2564904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19" name="Rectángulo 7"/>
          <p:cNvSpPr/>
          <p:nvPr/>
        </p:nvSpPr>
        <p:spPr>
          <a:xfrm rot="5400000">
            <a:off x="-121514" y="2016711"/>
            <a:ext cx="254231" cy="1535207"/>
          </a:xfrm>
          <a:prstGeom prst="rect">
            <a:avLst/>
          </a:prstGeom>
          <a:solidFill>
            <a:srgbClr val="6C1B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 dirty="0">
              <a:solidFill>
                <a:schemeClr val="bg1"/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316005" y="181967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29" name="Rectángulo 7"/>
          <p:cNvSpPr/>
          <p:nvPr/>
        </p:nvSpPr>
        <p:spPr>
          <a:xfrm rot="5400000">
            <a:off x="-121514" y="1271479"/>
            <a:ext cx="254231" cy="1535207"/>
          </a:xfrm>
          <a:prstGeom prst="rect">
            <a:avLst/>
          </a:prstGeom>
          <a:solidFill>
            <a:srgbClr val="6C1B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 dirty="0">
              <a:solidFill>
                <a:schemeClr val="bg1"/>
              </a:solidFill>
            </a:endParaRPr>
          </a:p>
        </p:txBody>
      </p:sp>
      <p:sp>
        <p:nvSpPr>
          <p:cNvPr id="31" name="Rectángulo 23"/>
          <p:cNvSpPr/>
          <p:nvPr/>
        </p:nvSpPr>
        <p:spPr>
          <a:xfrm>
            <a:off x="363588" y="1484784"/>
            <a:ext cx="8240662" cy="52629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Colombia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 little bit about the country</a:t>
            </a:r>
            <a:endParaRPr lang="es-CO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  </a:t>
            </a:r>
            <a:r>
              <a:rPr lang="es-C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Colombian</a:t>
            </a:r>
            <a:r>
              <a:rPr lang="es-C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</a:t>
            </a:r>
            <a:r>
              <a:rPr lang="es-C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</a:t>
            </a:r>
            <a:r>
              <a:rPr lang="es-C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</a:t>
            </a:r>
            <a:r>
              <a:rPr lang="es-C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CO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Internationalisation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initiatives from the government 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perspective</a:t>
            </a:r>
            <a:endParaRPr lang="es-CO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Looking to the future: Building a High Quality destination for HE</a:t>
            </a:r>
            <a:endParaRPr lang="es-CO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Elipse 39"/>
          <p:cNvSpPr/>
          <p:nvPr/>
        </p:nvSpPr>
        <p:spPr>
          <a:xfrm>
            <a:off x="8676914" y="397991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41" name="Elipse 40"/>
          <p:cNvSpPr/>
          <p:nvPr/>
        </p:nvSpPr>
        <p:spPr>
          <a:xfrm>
            <a:off x="8676914" y="325983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42" name="Elipse 41"/>
          <p:cNvSpPr/>
          <p:nvPr/>
        </p:nvSpPr>
        <p:spPr>
          <a:xfrm>
            <a:off x="8676914" y="2514600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44" name="Elipse 43"/>
          <p:cNvSpPr/>
          <p:nvPr/>
        </p:nvSpPr>
        <p:spPr>
          <a:xfrm>
            <a:off x="8676914" y="1799056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</p:spTree>
    <p:extLst>
      <p:ext uri="{BB962C8B-B14F-4D97-AF65-F5344CB8AC3E}">
        <p14:creationId xmlns:p14="http://schemas.microsoft.com/office/powerpoint/2010/main" val="396253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762003" y="304848"/>
            <a:ext cx="9511397" cy="652775"/>
            <a:chOff x="-762003" y="304848"/>
            <a:chExt cx="9511397" cy="65277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872" y="304848"/>
              <a:ext cx="2730522" cy="615487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 rot="5400000">
              <a:off x="210452" y="-667606"/>
              <a:ext cx="652774" cy="2597683"/>
            </a:xfrm>
            <a:prstGeom prst="rect">
              <a:avLst/>
            </a:prstGeom>
            <a:solidFill>
              <a:srgbClr val="320C0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>
                <a:solidFill>
                  <a:srgbClr val="6C1B1C"/>
                </a:solidFill>
              </a:endParaRPr>
            </a:p>
          </p:txBody>
        </p:sp>
        <p:sp>
          <p:nvSpPr>
            <p:cNvPr id="11" name="Rectángulo 7"/>
            <p:cNvSpPr/>
            <p:nvPr/>
          </p:nvSpPr>
          <p:spPr>
            <a:xfrm rot="5400000">
              <a:off x="2232587" y="-2589923"/>
              <a:ext cx="447486" cy="6436664"/>
            </a:xfrm>
            <a:prstGeom prst="rect">
              <a:avLst/>
            </a:prstGeom>
            <a:solidFill>
              <a:srgbClr val="6C1B1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 dirty="0">
                <a:solidFill>
                  <a:schemeClr val="bg1"/>
                </a:solidFill>
              </a:endParaRPr>
            </a:p>
          </p:txBody>
        </p:sp>
        <p:sp>
          <p:nvSpPr>
            <p:cNvPr id="12" name="Subtítulo 2"/>
            <p:cNvSpPr txBox="1">
              <a:spLocks/>
            </p:cNvSpPr>
            <p:nvPr/>
          </p:nvSpPr>
          <p:spPr>
            <a:xfrm>
              <a:off x="150600" y="460192"/>
              <a:ext cx="5868272" cy="336431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Colombia: a little bit about the country</a:t>
              </a:r>
            </a:p>
          </p:txBody>
        </p:sp>
      </p:grpSp>
      <p:sp>
        <p:nvSpPr>
          <p:cNvPr id="41" name="Elipse 40"/>
          <p:cNvSpPr/>
          <p:nvPr/>
        </p:nvSpPr>
        <p:spPr>
          <a:xfrm>
            <a:off x="8676914" y="1799056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6" name="Elipse 35"/>
          <p:cNvSpPr/>
          <p:nvPr/>
        </p:nvSpPr>
        <p:spPr>
          <a:xfrm>
            <a:off x="8676914" y="397991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8" name="Elipse 37"/>
          <p:cNvSpPr/>
          <p:nvPr/>
        </p:nvSpPr>
        <p:spPr>
          <a:xfrm>
            <a:off x="8676914" y="325983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9" name="Elipse 38"/>
          <p:cNvSpPr/>
          <p:nvPr/>
        </p:nvSpPr>
        <p:spPr>
          <a:xfrm>
            <a:off x="8676914" y="2514600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2" name="Rectángulo 7"/>
          <p:cNvSpPr/>
          <p:nvPr/>
        </p:nvSpPr>
        <p:spPr>
          <a:xfrm rot="5400000">
            <a:off x="9244936" y="1270426"/>
            <a:ext cx="254231" cy="1535207"/>
          </a:xfrm>
          <a:prstGeom prst="rect">
            <a:avLst/>
          </a:prstGeom>
          <a:solidFill>
            <a:srgbClr val="6C1B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 dirty="0">
              <a:solidFill>
                <a:schemeClr val="bg1"/>
              </a:solidFill>
            </a:endParaRPr>
          </a:p>
        </p:txBody>
      </p:sp>
      <p:sp>
        <p:nvSpPr>
          <p:cNvPr id="33" name="Rectángulo 23"/>
          <p:cNvSpPr/>
          <p:nvPr/>
        </p:nvSpPr>
        <p:spPr>
          <a:xfrm>
            <a:off x="8716714" y="1478389"/>
            <a:ext cx="8240662" cy="52629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6" b="97315" l="23906" r="90417">
                        <a14:foregroundMark x1="47083" y1="66481" x2="47083" y2="66481"/>
                        <a14:foregroundMark x1="49844" y1="73426" x2="49844" y2="73426"/>
                        <a14:foregroundMark x1="63333" y1="67407" x2="63333" y2="67407"/>
                        <a14:foregroundMark x1="35052" y1="32037" x2="35052" y2="32037"/>
                        <a14:foregroundMark x1="36927" y1="38333" x2="36927" y2="38333"/>
                        <a14:foregroundMark x1="33385" y1="24074" x2="37188" y2="41481"/>
                        <a14:foregroundMark x1="78490" y1="28519" x2="81146" y2="54815"/>
                        <a14:foregroundMark x1="82552" y1="53333" x2="79635" y2="66204"/>
                        <a14:foregroundMark x1="34635" y1="16204" x2="33385" y2="18704"/>
                        <a14:foregroundMark x1="32760" y1="15093" x2="37292" y2="12870"/>
                        <a14:foregroundMark x1="66094" y1="12963" x2="82135" y2="14167"/>
                        <a14:foregroundMark x1="82813" y1="14815" x2="82917" y2="24815"/>
                        <a14:foregroundMark x1="83073" y1="15278" x2="83646" y2="30185"/>
                        <a14:foregroundMark x1="51615" y1="68241" x2="41771" y2="58519"/>
                        <a14:foregroundMark x1="69010" y1="4907" x2="66771" y2="9815"/>
                        <a14:foregroundMark x1="28542" y1="34259" x2="30052" y2="38889"/>
                      </a14:backgroundRemoval>
                    </a14:imgEffect>
                  </a14:imgLayer>
                </a14:imgProps>
              </a:ext>
            </a:extLst>
          </a:blip>
          <a:srcRect l="24948" t="3101" r="9838" b="3801"/>
          <a:stretch/>
        </p:blipFill>
        <p:spPr>
          <a:xfrm>
            <a:off x="3798432" y="1052736"/>
            <a:ext cx="4842249" cy="3888432"/>
          </a:xfrm>
          <a:prstGeom prst="rect">
            <a:avLst/>
          </a:prstGeom>
        </p:spPr>
      </p:pic>
      <p:sp>
        <p:nvSpPr>
          <p:cNvPr id="19" name="Rectángulo 7"/>
          <p:cNvSpPr/>
          <p:nvPr/>
        </p:nvSpPr>
        <p:spPr>
          <a:xfrm rot="5400000">
            <a:off x="-274346" y="3841536"/>
            <a:ext cx="254231" cy="1229547"/>
          </a:xfrm>
          <a:prstGeom prst="rect">
            <a:avLst/>
          </a:prstGeom>
          <a:solidFill>
            <a:srgbClr val="6C1B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 dirty="0">
              <a:solidFill>
                <a:schemeClr val="bg1"/>
              </a:solidFill>
            </a:endParaRPr>
          </a:p>
        </p:txBody>
      </p:sp>
      <p:sp>
        <p:nvSpPr>
          <p:cNvPr id="21" name="Rectángulo 7"/>
          <p:cNvSpPr/>
          <p:nvPr/>
        </p:nvSpPr>
        <p:spPr>
          <a:xfrm rot="5400000">
            <a:off x="-274346" y="1428909"/>
            <a:ext cx="254231" cy="1229547"/>
          </a:xfrm>
          <a:prstGeom prst="rect">
            <a:avLst/>
          </a:prstGeom>
          <a:solidFill>
            <a:srgbClr val="6C1B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 dirty="0">
              <a:solidFill>
                <a:schemeClr val="bg1"/>
              </a:solidFill>
            </a:endParaRPr>
          </a:p>
        </p:txBody>
      </p:sp>
      <p:sp>
        <p:nvSpPr>
          <p:cNvPr id="22" name="Rectángulo 7"/>
          <p:cNvSpPr/>
          <p:nvPr/>
        </p:nvSpPr>
        <p:spPr>
          <a:xfrm rot="5400000">
            <a:off x="-274346" y="2635222"/>
            <a:ext cx="254231" cy="1229547"/>
          </a:xfrm>
          <a:prstGeom prst="rect">
            <a:avLst/>
          </a:prstGeom>
          <a:solidFill>
            <a:srgbClr val="6C1B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 dirty="0">
              <a:solidFill>
                <a:schemeClr val="bg1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16167" y="1844824"/>
            <a:ext cx="398439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POPULATION: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sz="3200" dirty="0" smtClean="0"/>
              <a:t>48.192.994</a:t>
            </a:r>
          </a:p>
          <a:p>
            <a:r>
              <a:rPr lang="es-CO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r>
              <a:rPr lang="es-C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DANE</a:t>
            </a:r>
            <a:endParaRPr lang="es-C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O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LANGUAGE:</a:t>
            </a:r>
          </a:p>
          <a:p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Spanish</a:t>
            </a:r>
            <a:endParaRPr 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16166" y="4279568"/>
            <a:ext cx="578402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US:</a:t>
            </a:r>
          </a:p>
          <a:p>
            <a:endParaRPr lang="es-CO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are the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world’s second most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biodiverse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country, with forest covering more than half the territory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Abundant water and improved access to water services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 CO</a:t>
            </a:r>
            <a:r>
              <a:rPr lang="en-US" sz="12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emissions from fuel combustion per unit of GDP due to heavy reliance on hydropower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 to convert resources from well-managed minerals, metals and fossil fuels into infrastructure investment</a:t>
            </a:r>
          </a:p>
        </p:txBody>
      </p:sp>
    </p:spTree>
    <p:extLst>
      <p:ext uri="{BB962C8B-B14F-4D97-AF65-F5344CB8AC3E}">
        <p14:creationId xmlns:p14="http://schemas.microsoft.com/office/powerpoint/2010/main" val="1992546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iajaralcaribe.net/sites/viajaralcaribe.net/files/El-Archipielago-de-San-Andres-Providencia-y-Santa-Catalina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95" r="23112"/>
          <a:stretch/>
        </p:blipFill>
        <p:spPr bwMode="auto">
          <a:xfrm>
            <a:off x="2405135" y="4470332"/>
            <a:ext cx="3914676" cy="190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unionjalisco.mx/sites/default/files/caf%C3%A9_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8" y="5298591"/>
            <a:ext cx="1934858" cy="10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8" y="4473535"/>
            <a:ext cx="1934858" cy="1001518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-762003" y="304848"/>
            <a:ext cx="9511397" cy="652775"/>
            <a:chOff x="-762003" y="304848"/>
            <a:chExt cx="9511397" cy="65277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872" y="304848"/>
              <a:ext cx="2730522" cy="615487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 rot="5400000">
              <a:off x="210452" y="-667606"/>
              <a:ext cx="652774" cy="2597683"/>
            </a:xfrm>
            <a:prstGeom prst="rect">
              <a:avLst/>
            </a:prstGeom>
            <a:solidFill>
              <a:srgbClr val="320C0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>
                <a:solidFill>
                  <a:srgbClr val="6C1B1C"/>
                </a:solidFill>
              </a:endParaRPr>
            </a:p>
          </p:txBody>
        </p:sp>
        <p:sp>
          <p:nvSpPr>
            <p:cNvPr id="11" name="Rectángulo 7"/>
            <p:cNvSpPr/>
            <p:nvPr/>
          </p:nvSpPr>
          <p:spPr>
            <a:xfrm rot="5400000">
              <a:off x="2232587" y="-2589923"/>
              <a:ext cx="447486" cy="6436664"/>
            </a:xfrm>
            <a:prstGeom prst="rect">
              <a:avLst/>
            </a:prstGeom>
            <a:solidFill>
              <a:srgbClr val="6C1B1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 dirty="0">
                <a:solidFill>
                  <a:schemeClr val="bg1"/>
                </a:solidFill>
              </a:endParaRPr>
            </a:p>
          </p:txBody>
        </p:sp>
        <p:sp>
          <p:nvSpPr>
            <p:cNvPr id="12" name="Subtítulo 2"/>
            <p:cNvSpPr txBox="1">
              <a:spLocks/>
            </p:cNvSpPr>
            <p:nvPr/>
          </p:nvSpPr>
          <p:spPr>
            <a:xfrm>
              <a:off x="150600" y="460192"/>
              <a:ext cx="5868272" cy="336431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Colombia: a little bit about the country</a:t>
              </a:r>
            </a:p>
          </p:txBody>
        </p:sp>
      </p:grpSp>
      <p:sp>
        <p:nvSpPr>
          <p:cNvPr id="41" name="Elipse 40"/>
          <p:cNvSpPr/>
          <p:nvPr/>
        </p:nvSpPr>
        <p:spPr>
          <a:xfrm>
            <a:off x="8676914" y="1799056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6" name="Elipse 35"/>
          <p:cNvSpPr/>
          <p:nvPr/>
        </p:nvSpPr>
        <p:spPr>
          <a:xfrm>
            <a:off x="8676914" y="397991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8" name="Elipse 37"/>
          <p:cNvSpPr/>
          <p:nvPr/>
        </p:nvSpPr>
        <p:spPr>
          <a:xfrm>
            <a:off x="8676914" y="325983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9" name="Elipse 38"/>
          <p:cNvSpPr/>
          <p:nvPr/>
        </p:nvSpPr>
        <p:spPr>
          <a:xfrm>
            <a:off x="8676914" y="2514600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2" name="Rectángulo 7"/>
          <p:cNvSpPr/>
          <p:nvPr/>
        </p:nvSpPr>
        <p:spPr>
          <a:xfrm rot="5400000">
            <a:off x="9244936" y="1270426"/>
            <a:ext cx="254231" cy="1535207"/>
          </a:xfrm>
          <a:prstGeom prst="rect">
            <a:avLst/>
          </a:prstGeom>
          <a:solidFill>
            <a:srgbClr val="6C1B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 dirty="0">
              <a:solidFill>
                <a:schemeClr val="bg1"/>
              </a:solidFill>
            </a:endParaRPr>
          </a:p>
        </p:txBody>
      </p:sp>
      <p:sp>
        <p:nvSpPr>
          <p:cNvPr id="33" name="Rectángulo 23"/>
          <p:cNvSpPr/>
          <p:nvPr/>
        </p:nvSpPr>
        <p:spPr>
          <a:xfrm>
            <a:off x="8716714" y="1478389"/>
            <a:ext cx="8240662" cy="52629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/>
          <a:srcRect t="3101" b="3801"/>
          <a:stretch/>
        </p:blipFill>
        <p:spPr>
          <a:xfrm>
            <a:off x="2412826" y="1547569"/>
            <a:ext cx="5598276" cy="293170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r="24800"/>
          <a:stretch/>
        </p:blipFill>
        <p:spPr>
          <a:xfrm>
            <a:off x="6084168" y="4472194"/>
            <a:ext cx="1926934" cy="194671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8" y="1548288"/>
            <a:ext cx="1940755" cy="292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9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ángulo 71"/>
          <p:cNvSpPr/>
          <p:nvPr/>
        </p:nvSpPr>
        <p:spPr>
          <a:xfrm rot="10800000">
            <a:off x="4072724" y="4382508"/>
            <a:ext cx="102725" cy="58091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 rot="5400000">
            <a:off x="2985306" y="1530883"/>
            <a:ext cx="948861" cy="2326797"/>
          </a:xfrm>
          <a:prstGeom prst="rect">
            <a:avLst/>
          </a:prstGeom>
          <a:solidFill>
            <a:srgbClr val="6C1B1C">
              <a:alpha val="2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 rot="5400000">
            <a:off x="3145681" y="1971722"/>
            <a:ext cx="664983" cy="1405398"/>
          </a:xfrm>
          <a:prstGeom prst="rect">
            <a:avLst/>
          </a:prstGeom>
          <a:solidFill>
            <a:srgbClr val="B92D30">
              <a:alpha val="4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-762003" y="304848"/>
            <a:ext cx="9511397" cy="652775"/>
            <a:chOff x="-762003" y="304848"/>
            <a:chExt cx="9511397" cy="65277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872" y="304848"/>
              <a:ext cx="2730522" cy="615487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 rot="5400000">
              <a:off x="210452" y="-667606"/>
              <a:ext cx="652774" cy="2597683"/>
            </a:xfrm>
            <a:prstGeom prst="rect">
              <a:avLst/>
            </a:prstGeom>
            <a:solidFill>
              <a:srgbClr val="320C0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>
                <a:solidFill>
                  <a:srgbClr val="6C1B1C"/>
                </a:solidFill>
              </a:endParaRPr>
            </a:p>
          </p:txBody>
        </p:sp>
        <p:sp>
          <p:nvSpPr>
            <p:cNvPr id="11" name="Rectángulo 7"/>
            <p:cNvSpPr/>
            <p:nvPr/>
          </p:nvSpPr>
          <p:spPr>
            <a:xfrm rot="5400000">
              <a:off x="2232587" y="-2589923"/>
              <a:ext cx="447486" cy="6436664"/>
            </a:xfrm>
            <a:prstGeom prst="rect">
              <a:avLst/>
            </a:prstGeom>
            <a:solidFill>
              <a:srgbClr val="6C1B1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 dirty="0">
                <a:solidFill>
                  <a:schemeClr val="bg1"/>
                </a:solidFill>
              </a:endParaRPr>
            </a:p>
          </p:txBody>
        </p:sp>
        <p:sp>
          <p:nvSpPr>
            <p:cNvPr id="12" name="Subtítulo 2"/>
            <p:cNvSpPr txBox="1">
              <a:spLocks/>
            </p:cNvSpPr>
            <p:nvPr/>
          </p:nvSpPr>
          <p:spPr>
            <a:xfrm>
              <a:off x="150600" y="460192"/>
              <a:ext cx="5868272" cy="336431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/>
            <a:p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Colombian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Higher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Education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System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</p:txBody>
        </p:sp>
      </p:grpSp>
      <p:sp>
        <p:nvSpPr>
          <p:cNvPr id="41" name="Elipse 40"/>
          <p:cNvSpPr/>
          <p:nvPr/>
        </p:nvSpPr>
        <p:spPr>
          <a:xfrm>
            <a:off x="8676914" y="1799056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6" name="Elipse 35"/>
          <p:cNvSpPr/>
          <p:nvPr/>
        </p:nvSpPr>
        <p:spPr>
          <a:xfrm>
            <a:off x="8676914" y="397991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8" name="Elipse 37"/>
          <p:cNvSpPr/>
          <p:nvPr/>
        </p:nvSpPr>
        <p:spPr>
          <a:xfrm>
            <a:off x="8676914" y="325983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9" name="Elipse 38"/>
          <p:cNvSpPr/>
          <p:nvPr/>
        </p:nvSpPr>
        <p:spPr>
          <a:xfrm>
            <a:off x="8676914" y="2514600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2" name="Rectángulo 7"/>
          <p:cNvSpPr/>
          <p:nvPr/>
        </p:nvSpPr>
        <p:spPr>
          <a:xfrm rot="5400000">
            <a:off x="9244936" y="1985970"/>
            <a:ext cx="254231" cy="1535207"/>
          </a:xfrm>
          <a:prstGeom prst="rect">
            <a:avLst/>
          </a:prstGeom>
          <a:solidFill>
            <a:srgbClr val="6C1B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 dirty="0">
              <a:solidFill>
                <a:schemeClr val="bg1"/>
              </a:solidFill>
            </a:endParaRPr>
          </a:p>
        </p:txBody>
      </p:sp>
      <p:sp>
        <p:nvSpPr>
          <p:cNvPr id="33" name="Rectángulo 23"/>
          <p:cNvSpPr/>
          <p:nvPr/>
        </p:nvSpPr>
        <p:spPr>
          <a:xfrm>
            <a:off x="8716714" y="1478389"/>
            <a:ext cx="8240662" cy="52629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Subtítulo 2"/>
          <p:cNvSpPr txBox="1">
            <a:spLocks/>
          </p:cNvSpPr>
          <p:nvPr/>
        </p:nvSpPr>
        <p:spPr>
          <a:xfrm>
            <a:off x="2775473" y="2341309"/>
            <a:ext cx="1431868" cy="663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1219170">
              <a:lnSpc>
                <a:spcPct val="90000"/>
              </a:lnSpc>
              <a:spcBef>
                <a:spcPts val="1333"/>
              </a:spcBef>
              <a:defRPr/>
            </a:pPr>
            <a:r>
              <a:rPr lang="es-CO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MINISTRY OF EDUCATION</a:t>
            </a:r>
            <a:endParaRPr lang="es-C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 rot="5400000">
            <a:off x="5579938" y="1530883"/>
            <a:ext cx="948861" cy="2326797"/>
          </a:xfrm>
          <a:prstGeom prst="rect">
            <a:avLst/>
          </a:prstGeom>
          <a:solidFill>
            <a:srgbClr val="6C1B1C">
              <a:alpha val="2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 rot="5400000">
            <a:off x="5740313" y="1971722"/>
            <a:ext cx="664983" cy="1405398"/>
          </a:xfrm>
          <a:prstGeom prst="rect">
            <a:avLst/>
          </a:prstGeom>
          <a:solidFill>
            <a:srgbClr val="B92D30">
              <a:alpha val="4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23" name="Subtítulo 2"/>
          <p:cNvSpPr txBox="1">
            <a:spLocks/>
          </p:cNvSpPr>
          <p:nvPr/>
        </p:nvSpPr>
        <p:spPr>
          <a:xfrm>
            <a:off x="5370105" y="2341309"/>
            <a:ext cx="1431868" cy="663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1219170">
              <a:lnSpc>
                <a:spcPct val="90000"/>
              </a:lnSpc>
              <a:spcBef>
                <a:spcPts val="1333"/>
              </a:spcBef>
              <a:defRPr/>
            </a:pPr>
            <a:r>
              <a:rPr lang="es-CO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MINISTRY OF LABOR</a:t>
            </a:r>
            <a:endParaRPr lang="es-C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 rot="5400000">
            <a:off x="560579" y="1694768"/>
            <a:ext cx="948861" cy="1999027"/>
          </a:xfrm>
          <a:prstGeom prst="rect">
            <a:avLst/>
          </a:prstGeom>
          <a:solidFill>
            <a:srgbClr val="6C1B1C">
              <a:alpha val="2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 rot="5400000">
            <a:off x="557070" y="1971722"/>
            <a:ext cx="664983" cy="1405398"/>
          </a:xfrm>
          <a:prstGeom prst="rect">
            <a:avLst/>
          </a:prstGeom>
          <a:solidFill>
            <a:srgbClr val="B92D30">
              <a:alpha val="4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26" name="Subtítulo 2"/>
          <p:cNvSpPr txBox="1">
            <a:spLocks/>
          </p:cNvSpPr>
          <p:nvPr/>
        </p:nvSpPr>
        <p:spPr>
          <a:xfrm>
            <a:off x="186862" y="2341309"/>
            <a:ext cx="1431868" cy="663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1219170">
              <a:lnSpc>
                <a:spcPct val="90000"/>
              </a:lnSpc>
              <a:spcBef>
                <a:spcPts val="1333"/>
              </a:spcBef>
              <a:defRPr/>
            </a:pPr>
            <a:r>
              <a:rPr lang="es-CO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COLCIENCIAS</a:t>
            </a:r>
            <a:r>
              <a:rPr lang="es-C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(STI)</a:t>
            </a:r>
            <a:endParaRPr lang="es-CO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 rot="5400000">
            <a:off x="2990795" y="2908227"/>
            <a:ext cx="948861" cy="2326797"/>
          </a:xfrm>
          <a:prstGeom prst="rect">
            <a:avLst/>
          </a:prstGeom>
          <a:solidFill>
            <a:srgbClr val="4AB3D1">
              <a:alpha val="2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 rot="5400000">
            <a:off x="3151170" y="3349066"/>
            <a:ext cx="664983" cy="1405398"/>
          </a:xfrm>
          <a:prstGeom prst="rect">
            <a:avLst/>
          </a:prstGeom>
          <a:solidFill>
            <a:srgbClr val="4AB3D1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29" name="Subtítulo 2"/>
          <p:cNvSpPr txBox="1">
            <a:spLocks/>
          </p:cNvSpPr>
          <p:nvPr/>
        </p:nvSpPr>
        <p:spPr>
          <a:xfrm>
            <a:off x="2780962" y="3718653"/>
            <a:ext cx="1431868" cy="663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1219170">
              <a:lnSpc>
                <a:spcPct val="90000"/>
              </a:lnSpc>
              <a:spcBef>
                <a:spcPts val="1333"/>
              </a:spcBef>
              <a:defRPr/>
            </a:pPr>
            <a:r>
              <a:rPr lang="es-CO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VICEMINISTRY OF HIGHER EDUCATION</a:t>
            </a:r>
            <a:endParaRPr lang="es-CO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ángulo 39"/>
          <p:cNvSpPr/>
          <p:nvPr/>
        </p:nvSpPr>
        <p:spPr>
          <a:xfrm rot="5400000">
            <a:off x="5487866" y="3119374"/>
            <a:ext cx="705944" cy="1826160"/>
          </a:xfrm>
          <a:prstGeom prst="rect">
            <a:avLst/>
          </a:prstGeom>
          <a:solidFill>
            <a:srgbClr val="4AB3D1">
              <a:alpha val="2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 rot="5400000">
            <a:off x="5612585" y="3309895"/>
            <a:ext cx="493380" cy="1405398"/>
          </a:xfrm>
          <a:prstGeom prst="rect">
            <a:avLst/>
          </a:prstGeom>
          <a:solidFill>
            <a:srgbClr val="4AB3D1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44" name="Subtítulo 2"/>
          <p:cNvSpPr txBox="1">
            <a:spLocks/>
          </p:cNvSpPr>
          <p:nvPr/>
        </p:nvSpPr>
        <p:spPr>
          <a:xfrm>
            <a:off x="5156575" y="3679481"/>
            <a:ext cx="1431868" cy="663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1219170">
              <a:lnSpc>
                <a:spcPct val="90000"/>
              </a:lnSpc>
              <a:spcBef>
                <a:spcPts val="1333"/>
              </a:spcBef>
              <a:defRPr/>
            </a:pPr>
            <a:r>
              <a:rPr lang="es-CO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ICFES</a:t>
            </a:r>
            <a:endParaRPr lang="es-CO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ángulo 44"/>
          <p:cNvSpPr/>
          <p:nvPr/>
        </p:nvSpPr>
        <p:spPr>
          <a:xfrm rot="5400000">
            <a:off x="772188" y="3119374"/>
            <a:ext cx="705944" cy="1826160"/>
          </a:xfrm>
          <a:prstGeom prst="rect">
            <a:avLst/>
          </a:prstGeom>
          <a:solidFill>
            <a:srgbClr val="4AB3D1">
              <a:alpha val="2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46" name="Rectángulo 45"/>
          <p:cNvSpPr/>
          <p:nvPr/>
        </p:nvSpPr>
        <p:spPr>
          <a:xfrm rot="5400000">
            <a:off x="896907" y="3309895"/>
            <a:ext cx="493380" cy="1405398"/>
          </a:xfrm>
          <a:prstGeom prst="rect">
            <a:avLst/>
          </a:prstGeom>
          <a:solidFill>
            <a:srgbClr val="4AB3D1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47" name="Subtítulo 2"/>
          <p:cNvSpPr txBox="1">
            <a:spLocks/>
          </p:cNvSpPr>
          <p:nvPr/>
        </p:nvSpPr>
        <p:spPr>
          <a:xfrm>
            <a:off x="440897" y="3679481"/>
            <a:ext cx="1431868" cy="663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1219170">
              <a:lnSpc>
                <a:spcPct val="90000"/>
              </a:lnSpc>
              <a:spcBef>
                <a:spcPts val="1333"/>
              </a:spcBef>
              <a:defRPr/>
            </a:pPr>
            <a:r>
              <a:rPr lang="es-CO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ICETEX</a:t>
            </a:r>
            <a:endParaRPr lang="es-CO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ángulo 47"/>
          <p:cNvSpPr/>
          <p:nvPr/>
        </p:nvSpPr>
        <p:spPr>
          <a:xfrm rot="5400000">
            <a:off x="7375692" y="3123112"/>
            <a:ext cx="705944" cy="1826160"/>
          </a:xfrm>
          <a:prstGeom prst="rect">
            <a:avLst/>
          </a:prstGeom>
          <a:solidFill>
            <a:srgbClr val="4AB3D1">
              <a:alpha val="2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49" name="Rectángulo 48"/>
          <p:cNvSpPr/>
          <p:nvPr/>
        </p:nvSpPr>
        <p:spPr>
          <a:xfrm rot="5400000">
            <a:off x="7500411" y="3300573"/>
            <a:ext cx="493380" cy="1405398"/>
          </a:xfrm>
          <a:prstGeom prst="rect">
            <a:avLst/>
          </a:prstGeom>
          <a:solidFill>
            <a:srgbClr val="4AB3D1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50" name="Subtítulo 2"/>
          <p:cNvSpPr txBox="1">
            <a:spLocks/>
          </p:cNvSpPr>
          <p:nvPr/>
        </p:nvSpPr>
        <p:spPr>
          <a:xfrm>
            <a:off x="6666733" y="3670803"/>
            <a:ext cx="2176588" cy="663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1219170">
              <a:spcBef>
                <a:spcPts val="1333"/>
              </a:spcBef>
              <a:defRPr/>
            </a:pPr>
            <a:r>
              <a:rPr lang="es-CO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SENA</a:t>
            </a:r>
          </a:p>
          <a:p>
            <a:pPr lvl="0" algn="ctr" defTabSz="1219170">
              <a:spcBef>
                <a:spcPts val="1333"/>
              </a:spcBef>
              <a:defRPr/>
            </a:pPr>
            <a:r>
              <a:rPr lang="es-CO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s-CO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Vocational</a:t>
            </a:r>
            <a:r>
              <a:rPr lang="es-CO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Training)</a:t>
            </a:r>
            <a:endParaRPr lang="es-CO" sz="7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ángulo 50"/>
          <p:cNvSpPr/>
          <p:nvPr/>
        </p:nvSpPr>
        <p:spPr>
          <a:xfrm rot="5400000">
            <a:off x="2855668" y="4724972"/>
            <a:ext cx="705944" cy="1826160"/>
          </a:xfrm>
          <a:prstGeom prst="rect">
            <a:avLst/>
          </a:prstGeom>
          <a:solidFill>
            <a:srgbClr val="86AB66">
              <a:alpha val="2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52" name="Rectángulo 51"/>
          <p:cNvSpPr/>
          <p:nvPr/>
        </p:nvSpPr>
        <p:spPr>
          <a:xfrm rot="5400000">
            <a:off x="2980387" y="4925811"/>
            <a:ext cx="493380" cy="1405398"/>
          </a:xfrm>
          <a:prstGeom prst="rect">
            <a:avLst/>
          </a:prstGeom>
          <a:solidFill>
            <a:srgbClr val="86AB66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53" name="Subtítulo 2"/>
          <p:cNvSpPr txBox="1">
            <a:spLocks/>
          </p:cNvSpPr>
          <p:nvPr/>
        </p:nvSpPr>
        <p:spPr>
          <a:xfrm>
            <a:off x="2524377" y="5285079"/>
            <a:ext cx="1431868" cy="663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1219170">
              <a:lnSpc>
                <a:spcPct val="90000"/>
              </a:lnSpc>
              <a:spcBef>
                <a:spcPts val="1333"/>
              </a:spcBef>
              <a:defRPr/>
            </a:pPr>
            <a:r>
              <a:rPr lang="es-CO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QUALITY ASSURANCE</a:t>
            </a:r>
            <a:endParaRPr lang="es-CO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ángulo 53"/>
          <p:cNvSpPr/>
          <p:nvPr/>
        </p:nvSpPr>
        <p:spPr>
          <a:xfrm rot="5400000">
            <a:off x="4853613" y="4724972"/>
            <a:ext cx="705944" cy="1826160"/>
          </a:xfrm>
          <a:prstGeom prst="rect">
            <a:avLst/>
          </a:prstGeom>
          <a:solidFill>
            <a:srgbClr val="86AB66">
              <a:alpha val="2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55" name="Rectángulo 54"/>
          <p:cNvSpPr/>
          <p:nvPr/>
        </p:nvSpPr>
        <p:spPr>
          <a:xfrm rot="5400000">
            <a:off x="4978332" y="4915493"/>
            <a:ext cx="493380" cy="1405398"/>
          </a:xfrm>
          <a:prstGeom prst="rect">
            <a:avLst/>
          </a:prstGeom>
          <a:solidFill>
            <a:srgbClr val="86AB66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56" name="Subtítulo 2"/>
          <p:cNvSpPr txBox="1">
            <a:spLocks/>
          </p:cNvSpPr>
          <p:nvPr/>
        </p:nvSpPr>
        <p:spPr>
          <a:xfrm>
            <a:off x="4522322" y="5285079"/>
            <a:ext cx="1431868" cy="663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1219170">
              <a:lnSpc>
                <a:spcPct val="90000"/>
              </a:lnSpc>
              <a:spcBef>
                <a:spcPts val="1333"/>
              </a:spcBef>
              <a:defRPr/>
            </a:pPr>
            <a:r>
              <a:rPr lang="es-CO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PROMOTION OF HIGHER EDUCATION</a:t>
            </a:r>
            <a:endParaRPr lang="es-CO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" name="Rectángulo 56"/>
          <p:cNvSpPr/>
          <p:nvPr/>
        </p:nvSpPr>
        <p:spPr>
          <a:xfrm rot="5400000">
            <a:off x="861398" y="4376569"/>
            <a:ext cx="482372" cy="1543946"/>
          </a:xfrm>
          <a:prstGeom prst="rect">
            <a:avLst/>
          </a:prstGeom>
          <a:solidFill>
            <a:srgbClr val="18525E">
              <a:alpha val="2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58" name="Rectángulo 57"/>
          <p:cNvSpPr/>
          <p:nvPr/>
        </p:nvSpPr>
        <p:spPr>
          <a:xfrm rot="5400000">
            <a:off x="1003991" y="4444019"/>
            <a:ext cx="234060" cy="1405398"/>
          </a:xfrm>
          <a:prstGeom prst="rect">
            <a:avLst/>
          </a:prstGeom>
          <a:solidFill>
            <a:srgbClr val="1852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59" name="Subtítulo 2"/>
          <p:cNvSpPr txBox="1">
            <a:spLocks/>
          </p:cNvSpPr>
          <p:nvPr/>
        </p:nvSpPr>
        <p:spPr>
          <a:xfrm>
            <a:off x="418321" y="4835348"/>
            <a:ext cx="1431868" cy="663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1219170">
              <a:lnSpc>
                <a:spcPct val="90000"/>
              </a:lnSpc>
              <a:spcBef>
                <a:spcPts val="1333"/>
              </a:spcBef>
              <a:defRPr/>
            </a:pPr>
            <a:r>
              <a:rPr lang="es-CO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CNA</a:t>
            </a:r>
            <a:endParaRPr lang="es-CO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Rectángulo 60"/>
          <p:cNvSpPr/>
          <p:nvPr/>
        </p:nvSpPr>
        <p:spPr>
          <a:xfrm rot="5400000">
            <a:off x="861398" y="5353006"/>
            <a:ext cx="482372" cy="1543946"/>
          </a:xfrm>
          <a:prstGeom prst="rect">
            <a:avLst/>
          </a:prstGeom>
          <a:solidFill>
            <a:srgbClr val="18525E">
              <a:alpha val="2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62" name="Rectángulo 61"/>
          <p:cNvSpPr/>
          <p:nvPr/>
        </p:nvSpPr>
        <p:spPr>
          <a:xfrm rot="5400000">
            <a:off x="1003991" y="5420456"/>
            <a:ext cx="234060" cy="1405398"/>
          </a:xfrm>
          <a:prstGeom prst="rect">
            <a:avLst/>
          </a:prstGeom>
          <a:solidFill>
            <a:srgbClr val="1852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63" name="Subtítulo 2"/>
          <p:cNvSpPr txBox="1">
            <a:spLocks/>
          </p:cNvSpPr>
          <p:nvPr/>
        </p:nvSpPr>
        <p:spPr>
          <a:xfrm>
            <a:off x="418321" y="5790101"/>
            <a:ext cx="1431868" cy="663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1219170">
              <a:lnSpc>
                <a:spcPct val="90000"/>
              </a:lnSpc>
              <a:spcBef>
                <a:spcPts val="1333"/>
              </a:spcBef>
              <a:defRPr/>
            </a:pPr>
            <a:r>
              <a:rPr lang="es-CO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CONACES</a:t>
            </a:r>
            <a:endParaRPr lang="es-CO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Rectángulo 64"/>
          <p:cNvSpPr/>
          <p:nvPr/>
        </p:nvSpPr>
        <p:spPr>
          <a:xfrm rot="5400000">
            <a:off x="2146413" y="5603863"/>
            <a:ext cx="102725" cy="65319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69" name="Rectángulo 68"/>
          <p:cNvSpPr/>
          <p:nvPr/>
        </p:nvSpPr>
        <p:spPr>
          <a:xfrm rot="10800000">
            <a:off x="3374076" y="4860696"/>
            <a:ext cx="102725" cy="51080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70" name="Rectángulo 69"/>
          <p:cNvSpPr/>
          <p:nvPr/>
        </p:nvSpPr>
        <p:spPr>
          <a:xfrm rot="10800000">
            <a:off x="4520409" y="4860696"/>
            <a:ext cx="102725" cy="51080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71" name="Rectángulo 70"/>
          <p:cNvSpPr/>
          <p:nvPr/>
        </p:nvSpPr>
        <p:spPr>
          <a:xfrm rot="5400000">
            <a:off x="3946281" y="4286569"/>
            <a:ext cx="102725" cy="125098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73" name="Rectángulo 72"/>
          <p:cNvSpPr/>
          <p:nvPr/>
        </p:nvSpPr>
        <p:spPr>
          <a:xfrm rot="10800000">
            <a:off x="3448650" y="3004543"/>
            <a:ext cx="102725" cy="71173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74" name="Rectángulo 73"/>
          <p:cNvSpPr/>
          <p:nvPr/>
        </p:nvSpPr>
        <p:spPr>
          <a:xfrm rot="10800000">
            <a:off x="1747038" y="3352651"/>
            <a:ext cx="102725" cy="42438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75" name="Rectángulo 74"/>
          <p:cNvSpPr/>
          <p:nvPr/>
        </p:nvSpPr>
        <p:spPr>
          <a:xfrm rot="10800000">
            <a:off x="5835321" y="3352651"/>
            <a:ext cx="102725" cy="42438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76" name="Rectángulo 75"/>
          <p:cNvSpPr/>
          <p:nvPr/>
        </p:nvSpPr>
        <p:spPr>
          <a:xfrm rot="5400000">
            <a:off x="3791179" y="1308511"/>
            <a:ext cx="102725" cy="419100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77" name="Rectángulo 76"/>
          <p:cNvSpPr/>
          <p:nvPr/>
        </p:nvSpPr>
        <p:spPr>
          <a:xfrm rot="10800000">
            <a:off x="7822958" y="2666500"/>
            <a:ext cx="102725" cy="109008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78" name="Rectángulo 77"/>
          <p:cNvSpPr/>
          <p:nvPr/>
        </p:nvSpPr>
        <p:spPr>
          <a:xfrm rot="5400000">
            <a:off x="7299231" y="2142776"/>
            <a:ext cx="102725" cy="115018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79" name="Rectángulo 78"/>
          <p:cNvSpPr/>
          <p:nvPr/>
        </p:nvSpPr>
        <p:spPr>
          <a:xfrm rot="5400000">
            <a:off x="4721144" y="2096684"/>
            <a:ext cx="102725" cy="119519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80" name="Rectángulo 79"/>
          <p:cNvSpPr/>
          <p:nvPr/>
        </p:nvSpPr>
        <p:spPr>
          <a:xfrm rot="5400000">
            <a:off x="2134656" y="2113912"/>
            <a:ext cx="102725" cy="119519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64" name="Rectángulo 63"/>
          <p:cNvSpPr/>
          <p:nvPr/>
        </p:nvSpPr>
        <p:spPr>
          <a:xfrm rot="5400000">
            <a:off x="2146413" y="5013359"/>
            <a:ext cx="102725" cy="6532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solidFill>
                <a:srgbClr val="6C1B1C"/>
              </a:solidFill>
            </a:endParaRPr>
          </a:p>
        </p:txBody>
      </p:sp>
      <p:sp>
        <p:nvSpPr>
          <p:cNvPr id="82" name="Subtítulo 2"/>
          <p:cNvSpPr txBox="1">
            <a:spLocks/>
          </p:cNvSpPr>
          <p:nvPr/>
        </p:nvSpPr>
        <p:spPr>
          <a:xfrm>
            <a:off x="0" y="1251068"/>
            <a:ext cx="4500564" cy="476569"/>
          </a:xfrm>
          <a:prstGeom prst="rect">
            <a:avLst/>
          </a:prstGeom>
          <a:solidFill>
            <a:srgbClr val="20386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defTabSz="1219170">
              <a:lnSpc>
                <a:spcPct val="90000"/>
              </a:lnSpc>
              <a:spcBef>
                <a:spcPts val="1333"/>
              </a:spcBef>
              <a:defRPr/>
            </a:pPr>
            <a:r>
              <a:rPr lang="es-CO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 EDUCATION STRUCTURE</a:t>
            </a:r>
            <a:endParaRPr lang="es-CO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5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762003" y="304848"/>
            <a:ext cx="9511397" cy="652775"/>
            <a:chOff x="-762003" y="304848"/>
            <a:chExt cx="9511397" cy="65277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872" y="304848"/>
              <a:ext cx="2730522" cy="615487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 rot="5400000">
              <a:off x="210452" y="-667606"/>
              <a:ext cx="652774" cy="2597683"/>
            </a:xfrm>
            <a:prstGeom prst="rect">
              <a:avLst/>
            </a:prstGeom>
            <a:solidFill>
              <a:srgbClr val="320C0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>
                <a:solidFill>
                  <a:srgbClr val="6C1B1C"/>
                </a:solidFill>
              </a:endParaRPr>
            </a:p>
          </p:txBody>
        </p:sp>
        <p:sp>
          <p:nvSpPr>
            <p:cNvPr id="11" name="Rectángulo 7"/>
            <p:cNvSpPr/>
            <p:nvPr/>
          </p:nvSpPr>
          <p:spPr>
            <a:xfrm rot="5400000">
              <a:off x="2232587" y="-2589923"/>
              <a:ext cx="447486" cy="6436664"/>
            </a:xfrm>
            <a:prstGeom prst="rect">
              <a:avLst/>
            </a:prstGeom>
            <a:solidFill>
              <a:srgbClr val="6C1B1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 dirty="0">
                <a:solidFill>
                  <a:schemeClr val="bg1"/>
                </a:solidFill>
              </a:endParaRPr>
            </a:p>
          </p:txBody>
        </p:sp>
        <p:sp>
          <p:nvSpPr>
            <p:cNvPr id="12" name="Subtítulo 2"/>
            <p:cNvSpPr txBox="1">
              <a:spLocks/>
            </p:cNvSpPr>
            <p:nvPr/>
          </p:nvSpPr>
          <p:spPr>
            <a:xfrm>
              <a:off x="150600" y="460192"/>
              <a:ext cx="5868272" cy="336431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/>
            <a:p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Colombian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Higher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Education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System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</p:txBody>
        </p:sp>
      </p:grpSp>
      <p:sp>
        <p:nvSpPr>
          <p:cNvPr id="41" name="Elipse 40"/>
          <p:cNvSpPr/>
          <p:nvPr/>
        </p:nvSpPr>
        <p:spPr>
          <a:xfrm>
            <a:off x="8676914" y="1799056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6" name="Elipse 35"/>
          <p:cNvSpPr/>
          <p:nvPr/>
        </p:nvSpPr>
        <p:spPr>
          <a:xfrm>
            <a:off x="8676914" y="397991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8" name="Elipse 37"/>
          <p:cNvSpPr/>
          <p:nvPr/>
        </p:nvSpPr>
        <p:spPr>
          <a:xfrm>
            <a:off x="8676914" y="325983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9" name="Elipse 38"/>
          <p:cNvSpPr/>
          <p:nvPr/>
        </p:nvSpPr>
        <p:spPr>
          <a:xfrm>
            <a:off x="8676914" y="2514600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2" name="Rectángulo 7"/>
          <p:cNvSpPr/>
          <p:nvPr/>
        </p:nvSpPr>
        <p:spPr>
          <a:xfrm rot="5400000">
            <a:off x="9244936" y="1985970"/>
            <a:ext cx="254231" cy="1535207"/>
          </a:xfrm>
          <a:prstGeom prst="rect">
            <a:avLst/>
          </a:prstGeom>
          <a:solidFill>
            <a:srgbClr val="6C1B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 dirty="0">
              <a:solidFill>
                <a:schemeClr val="bg1"/>
              </a:solidFill>
            </a:endParaRPr>
          </a:p>
        </p:txBody>
      </p:sp>
      <p:sp>
        <p:nvSpPr>
          <p:cNvPr id="33" name="Rectángulo 23"/>
          <p:cNvSpPr/>
          <p:nvPr/>
        </p:nvSpPr>
        <p:spPr>
          <a:xfrm>
            <a:off x="8716714" y="1478389"/>
            <a:ext cx="8240662" cy="52629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Imagen 18" descr="1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1" t="19627" b="11217"/>
          <a:stretch/>
        </p:blipFill>
        <p:spPr>
          <a:xfrm>
            <a:off x="323528" y="1091758"/>
            <a:ext cx="8162966" cy="507354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355976" y="957623"/>
            <a:ext cx="4248274" cy="743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986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762003" y="304848"/>
            <a:ext cx="9511397" cy="652775"/>
            <a:chOff x="-762003" y="304848"/>
            <a:chExt cx="9511397" cy="65277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872" y="304848"/>
              <a:ext cx="2730522" cy="615487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 rot="5400000">
              <a:off x="210452" y="-667606"/>
              <a:ext cx="652774" cy="2597683"/>
            </a:xfrm>
            <a:prstGeom prst="rect">
              <a:avLst/>
            </a:prstGeom>
            <a:solidFill>
              <a:srgbClr val="320C0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>
                <a:solidFill>
                  <a:srgbClr val="6C1B1C"/>
                </a:solidFill>
              </a:endParaRPr>
            </a:p>
          </p:txBody>
        </p:sp>
        <p:sp>
          <p:nvSpPr>
            <p:cNvPr id="11" name="Rectángulo 7"/>
            <p:cNvSpPr/>
            <p:nvPr/>
          </p:nvSpPr>
          <p:spPr>
            <a:xfrm rot="5400000">
              <a:off x="2232587" y="-2589923"/>
              <a:ext cx="447486" cy="6436664"/>
            </a:xfrm>
            <a:prstGeom prst="rect">
              <a:avLst/>
            </a:prstGeom>
            <a:solidFill>
              <a:srgbClr val="6C1B1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500" dirty="0">
                <a:solidFill>
                  <a:schemeClr val="bg1"/>
                </a:solidFill>
              </a:endParaRPr>
            </a:p>
          </p:txBody>
        </p:sp>
        <p:sp>
          <p:nvSpPr>
            <p:cNvPr id="12" name="Subtítulo 2"/>
            <p:cNvSpPr txBox="1">
              <a:spLocks/>
            </p:cNvSpPr>
            <p:nvPr/>
          </p:nvSpPr>
          <p:spPr>
            <a:xfrm>
              <a:off x="150600" y="460192"/>
              <a:ext cx="5868272" cy="336431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/>
            <a:p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Colombian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Higher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Education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CO" sz="1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System</a:t>
              </a:r>
              <a:r>
                <a:rPr lang="es-CO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</p:txBody>
        </p:sp>
      </p:grpSp>
      <p:sp>
        <p:nvSpPr>
          <p:cNvPr id="41" name="Elipse 40"/>
          <p:cNvSpPr/>
          <p:nvPr/>
        </p:nvSpPr>
        <p:spPr>
          <a:xfrm>
            <a:off x="8676914" y="1799056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6" name="Elipse 35"/>
          <p:cNvSpPr/>
          <p:nvPr/>
        </p:nvSpPr>
        <p:spPr>
          <a:xfrm>
            <a:off x="8676914" y="397991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8" name="Elipse 37"/>
          <p:cNvSpPr/>
          <p:nvPr/>
        </p:nvSpPr>
        <p:spPr>
          <a:xfrm>
            <a:off x="8676914" y="3259832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9" name="Elipse 38"/>
          <p:cNvSpPr/>
          <p:nvPr/>
        </p:nvSpPr>
        <p:spPr>
          <a:xfrm>
            <a:off x="8676914" y="2514600"/>
            <a:ext cx="457200" cy="457200"/>
          </a:xfrm>
          <a:prstGeom prst="ellipse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2" name="Rectángulo 7"/>
          <p:cNvSpPr/>
          <p:nvPr/>
        </p:nvSpPr>
        <p:spPr>
          <a:xfrm rot="5400000">
            <a:off x="9244936" y="1985970"/>
            <a:ext cx="254231" cy="1535207"/>
          </a:xfrm>
          <a:prstGeom prst="rect">
            <a:avLst/>
          </a:prstGeom>
          <a:solidFill>
            <a:srgbClr val="6C1B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 dirty="0">
              <a:solidFill>
                <a:schemeClr val="bg1"/>
              </a:solidFill>
            </a:endParaRPr>
          </a:p>
        </p:txBody>
      </p:sp>
      <p:sp>
        <p:nvSpPr>
          <p:cNvPr id="33" name="Rectángulo 23"/>
          <p:cNvSpPr/>
          <p:nvPr/>
        </p:nvSpPr>
        <p:spPr>
          <a:xfrm>
            <a:off x="8716714" y="1478389"/>
            <a:ext cx="8240662" cy="52629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300000"/>
              </a:lnSpc>
              <a:buClr>
                <a:schemeClr val="bg1"/>
              </a:buClr>
            </a:pPr>
            <a:r>
              <a:rPr lang="es-CO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  </a:t>
            </a: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  <a:p>
            <a:pPr marL="342900" indent="-342900" algn="just">
              <a:lnSpc>
                <a:spcPct val="300000"/>
              </a:lnSpc>
              <a:buClr>
                <a:schemeClr val="bg1"/>
              </a:buClr>
              <a:buAutoNum type="arabicPeriod" startAt="3"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160448" y="1110615"/>
            <a:ext cx="10515600" cy="446177"/>
          </a:xfrm>
        </p:spPr>
        <p:txBody>
          <a:bodyPr anchor="t">
            <a:normAutofit/>
          </a:bodyPr>
          <a:lstStyle/>
          <a:p>
            <a:pPr algn="l"/>
            <a:r>
              <a:rPr lang="es-CO" sz="2000" b="1" dirty="0" smtClean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s-CO" sz="2000" b="1" dirty="0" err="1" smtClean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first</a:t>
            </a:r>
            <a:r>
              <a:rPr lang="es-CO" sz="2000" b="1" dirty="0" smtClean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2000" b="1" dirty="0" err="1" smtClean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approach</a:t>
            </a:r>
            <a:r>
              <a:rPr lang="es-CO" sz="2000" b="1" dirty="0" smtClean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2000" b="1" dirty="0" err="1" smtClean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es-CO" sz="2000" b="1" dirty="0" smtClean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2000" b="1" dirty="0" err="1" smtClean="0">
                <a:solidFill>
                  <a:srgbClr val="6F1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quality</a:t>
            </a:r>
            <a:endParaRPr lang="es-ES" sz="2000" b="1" dirty="0">
              <a:solidFill>
                <a:srgbClr val="6F12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Marcador de contenido 2"/>
          <p:cNvSpPr txBox="1">
            <a:spLocks/>
          </p:cNvSpPr>
          <p:nvPr/>
        </p:nvSpPr>
        <p:spPr>
          <a:xfrm>
            <a:off x="161316" y="2483908"/>
            <a:ext cx="84429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2010- 2014 the goal was closing gaps by increasing the enrolment rate.</a:t>
            </a:r>
          </a:p>
          <a:p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Now, having achieved our goal, the government has focused its efforts on Quality.</a:t>
            </a:r>
          </a:p>
          <a:p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8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5FFA4E9553A9147914B15990BA5C3B4" ma:contentTypeVersion="0" ma:contentTypeDescription="Crear nuevo documento." ma:contentTypeScope="" ma:versionID="724501f63ef048854a3f3d493aaf63fc">
  <xsd:schema xmlns:xsd="http://www.w3.org/2001/XMLSchema" xmlns:p="http://schemas.microsoft.com/office/2006/metadata/properties" targetNamespace="http://schemas.microsoft.com/office/2006/metadata/properties" ma:root="true" ma:fieldsID="b004d877ca112f136821ba8115f6472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7A5E5B-3FB3-4C48-A1BC-F72271BD8D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96C1E33-3121-4FE8-8E24-D8BE2D8B084B}">
  <ds:schemaRefs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643B33-B582-4106-97C7-941577E616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5937</TotalTime>
  <Words>1188</Words>
  <Application>Microsoft Macintosh PowerPoint</Application>
  <PresentationFormat>Presentación en pantalla (4:3)</PresentationFormat>
  <Paragraphs>382</Paragraphs>
  <Slides>24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 first approach to quality</vt:lpstr>
      <vt:lpstr>A first approach to quality</vt:lpstr>
      <vt:lpstr>Presentación de PowerPoint</vt:lpstr>
      <vt:lpstr>Presentación de PowerPoint</vt:lpstr>
      <vt:lpstr>Presentación de PowerPoint</vt:lpstr>
      <vt:lpstr>Presentación de PowerPoint</vt:lpstr>
      <vt:lpstr>Indicators and study stats</vt:lpstr>
      <vt:lpstr>The  Project for the internationalisation of higher education included three main objectives (2010- 2014):</vt:lpstr>
      <vt:lpstr>Building capacity for the HEI´s to manage internationalisation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Acosta Gutierrez</dc:creator>
  <cp:lastModifiedBy>jeannette Velez</cp:lastModifiedBy>
  <cp:revision>776</cp:revision>
  <dcterms:created xsi:type="dcterms:W3CDTF">2014-10-20T16:00:02Z</dcterms:created>
  <dcterms:modified xsi:type="dcterms:W3CDTF">2015-06-23T11:43:55Z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0x01010015FFA4E9553A9147914B15990BA5C3B4</vt:lpwstr>
  </property>
</Properties>
</file>