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07" r:id="rId2"/>
    <p:sldId id="322" r:id="rId3"/>
    <p:sldId id="323" r:id="rId4"/>
    <p:sldId id="337" r:id="rId5"/>
    <p:sldId id="330" r:id="rId6"/>
    <p:sldId id="331" r:id="rId7"/>
    <p:sldId id="328" r:id="rId8"/>
    <p:sldId id="340" r:id="rId9"/>
    <p:sldId id="334" r:id="rId10"/>
    <p:sldId id="332" r:id="rId11"/>
    <p:sldId id="338" r:id="rId12"/>
    <p:sldId id="339" r:id="rId13"/>
    <p:sldId id="274" r:id="rId14"/>
    <p:sldId id="276" r:id="rId1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élik Márton" initials="BM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8734" autoAdjust="0"/>
  </p:normalViewPr>
  <p:slideViewPr>
    <p:cSldViewPr>
      <p:cViewPr varScale="1">
        <p:scale>
          <a:sx n="111" d="100"/>
          <a:sy n="111" d="100"/>
        </p:scale>
        <p:origin x="161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hu-HU" b="0" dirty="0"/>
              <a:t>Stipendium </a:t>
            </a:r>
            <a:r>
              <a:rPr lang="hu-HU" b="0" dirty="0" smtClean="0"/>
              <a:t>Hungaricum belépő </a:t>
            </a:r>
            <a:r>
              <a:rPr lang="hu-HU" b="0" u="sng" dirty="0"/>
              <a:t>ö</a:t>
            </a:r>
            <a:r>
              <a:rPr lang="en-US" b="0" u="sng" dirty="0" err="1"/>
              <a:t>sztöndíjasok</a:t>
            </a:r>
            <a:r>
              <a:rPr lang="hu-HU" b="0" u="sng" dirty="0"/>
              <a:t> </a:t>
            </a:r>
            <a:r>
              <a:rPr lang="hu-HU" b="0" dirty="0"/>
              <a:t>létszáma</a:t>
            </a:r>
            <a:endParaRPr lang="en-US" b="0" dirty="0"/>
          </a:p>
        </c:rich>
      </c:tx>
      <c:layout>
        <c:manualLayout>
          <c:xMode val="edge"/>
          <c:yMode val="edge"/>
          <c:x val="0.10559444444444445"/>
          <c:y val="3.023809523809523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2069855072463768"/>
          <c:y val="0.2892777777777778"/>
          <c:w val="0.85169275362318841"/>
          <c:h val="0.571063888888888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Munka1!$B$6</c:f>
              <c:strCache>
                <c:ptCount val="1"/>
                <c:pt idx="0">
                  <c:v>Ösztöndíjasok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3"/>
              <c:layout>
                <c:manualLayout>
                  <c:x val="1.2270531400966071E-2"/>
                  <c:y val="-4.535714285714290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2313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46C-4781-8BE0-C2A9F291D0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Munka1!$A$7:$A$10</c:f>
              <c:strCach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 (terv)</c:v>
                </c:pt>
              </c:strCache>
            </c:strRef>
          </c:cat>
          <c:val>
            <c:numRef>
              <c:f>Munka1!$B$7:$B$10</c:f>
              <c:numCache>
                <c:formatCode>General</c:formatCode>
                <c:ptCount val="4"/>
                <c:pt idx="0">
                  <c:v>68</c:v>
                </c:pt>
                <c:pt idx="1">
                  <c:v>768</c:v>
                </c:pt>
                <c:pt idx="2">
                  <c:v>1069</c:v>
                </c:pt>
                <c:pt idx="3">
                  <c:v>2200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6C-4781-8BE0-C2A9F291D0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951680"/>
        <c:axId val="134953216"/>
      </c:barChart>
      <c:catAx>
        <c:axId val="1349516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34953216"/>
        <c:crosses val="autoZero"/>
        <c:auto val="1"/>
        <c:lblAlgn val="ctr"/>
        <c:lblOffset val="100"/>
        <c:noMultiLvlLbl val="0"/>
      </c:catAx>
      <c:valAx>
        <c:axId val="1349532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495168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D236AD-3B87-4E3F-9BAF-1EA300888716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7B1C812C-B4FD-4CDD-86DB-AC087305D536}">
      <dgm:prSet phldrT="[Szöveg]" custT="1"/>
      <dgm:spPr/>
      <dgm:t>
        <a:bodyPr/>
        <a:lstStyle/>
        <a:p>
          <a:r>
            <a:rPr lang="hu-HU" sz="1400" b="1" dirty="0" smtClean="0">
              <a:solidFill>
                <a:schemeClr val="tx1"/>
              </a:solidFill>
            </a:rPr>
            <a:t>2015. április</a:t>
          </a:r>
          <a:endParaRPr lang="hu-HU" sz="1400" b="1" dirty="0">
            <a:solidFill>
              <a:schemeClr val="tx1"/>
            </a:solidFill>
          </a:endParaRPr>
        </a:p>
      </dgm:t>
    </dgm:pt>
    <dgm:pt modelId="{0C757841-BC60-406C-BF06-D3D0EF5970A3}" type="parTrans" cxnId="{644E3D2C-5F8A-4D82-BFBC-BA8A17B00878}">
      <dgm:prSet/>
      <dgm:spPr/>
      <dgm:t>
        <a:bodyPr/>
        <a:lstStyle/>
        <a:p>
          <a:endParaRPr lang="hu-HU"/>
        </a:p>
      </dgm:t>
    </dgm:pt>
    <dgm:pt modelId="{FA6B0AB8-3F3C-4EFC-91F4-F85B35388DF3}" type="sibTrans" cxnId="{644E3D2C-5F8A-4D82-BFBC-BA8A17B00878}">
      <dgm:prSet/>
      <dgm:spPr/>
      <dgm:t>
        <a:bodyPr/>
        <a:lstStyle/>
        <a:p>
          <a:endParaRPr lang="hu-HU"/>
        </a:p>
      </dgm:t>
    </dgm:pt>
    <dgm:pt modelId="{839DBF54-ADDF-4CA8-9BDE-C004FD4659E7}">
      <dgm:prSet phldrT="[Szöveg]" custT="1"/>
      <dgm:spPr/>
      <dgm:t>
        <a:bodyPr/>
        <a:lstStyle/>
        <a:p>
          <a:r>
            <a:rPr lang="hu-HU" sz="1200" b="1" dirty="0" smtClean="0"/>
            <a:t>35 küldő partner</a:t>
          </a:r>
          <a:endParaRPr lang="hu-HU" sz="1200" b="1" dirty="0"/>
        </a:p>
      </dgm:t>
    </dgm:pt>
    <dgm:pt modelId="{4744B5F5-A565-4AE1-A62E-F69B1FB6E01F}" type="parTrans" cxnId="{2CCA159D-AE68-43A3-80E7-7DE87E72FC4C}">
      <dgm:prSet/>
      <dgm:spPr/>
      <dgm:t>
        <a:bodyPr/>
        <a:lstStyle/>
        <a:p>
          <a:endParaRPr lang="hu-HU"/>
        </a:p>
      </dgm:t>
    </dgm:pt>
    <dgm:pt modelId="{CB2A57CE-58D2-48E5-9156-D2828744559D}" type="sibTrans" cxnId="{2CCA159D-AE68-43A3-80E7-7DE87E72FC4C}">
      <dgm:prSet/>
      <dgm:spPr/>
      <dgm:t>
        <a:bodyPr/>
        <a:lstStyle/>
        <a:p>
          <a:endParaRPr lang="hu-HU"/>
        </a:p>
      </dgm:t>
    </dgm:pt>
    <dgm:pt modelId="{26E3EBC2-A705-40EF-9DA9-0A1C82D5E503}">
      <dgm:prSet phldrT="[Szöveg]" custT="1"/>
      <dgm:spPr/>
      <dgm:t>
        <a:bodyPr/>
        <a:lstStyle/>
        <a:p>
          <a:r>
            <a:rPr lang="hu-HU" sz="1400" b="1" dirty="0" smtClean="0">
              <a:solidFill>
                <a:schemeClr val="tx1"/>
              </a:solidFill>
            </a:rPr>
            <a:t>2015. december</a:t>
          </a:r>
          <a:endParaRPr lang="hu-HU" sz="1400" b="1" dirty="0">
            <a:solidFill>
              <a:schemeClr val="tx1"/>
            </a:solidFill>
          </a:endParaRPr>
        </a:p>
      </dgm:t>
    </dgm:pt>
    <dgm:pt modelId="{65F73CE1-5CED-4069-AFD1-AF41E6C79E05}" type="parTrans" cxnId="{3C02D259-A911-43F5-A8FA-17BE2EA302A9}">
      <dgm:prSet/>
      <dgm:spPr/>
      <dgm:t>
        <a:bodyPr/>
        <a:lstStyle/>
        <a:p>
          <a:endParaRPr lang="hu-HU"/>
        </a:p>
      </dgm:t>
    </dgm:pt>
    <dgm:pt modelId="{0E78D16B-C622-48E5-9200-764261313B81}" type="sibTrans" cxnId="{3C02D259-A911-43F5-A8FA-17BE2EA302A9}">
      <dgm:prSet/>
      <dgm:spPr/>
      <dgm:t>
        <a:bodyPr/>
        <a:lstStyle/>
        <a:p>
          <a:endParaRPr lang="hu-HU"/>
        </a:p>
      </dgm:t>
    </dgm:pt>
    <dgm:pt modelId="{599C457A-E9C6-425C-9B5B-BC5588860359}">
      <dgm:prSet phldrT="[Szöveg]" custT="1"/>
      <dgm:spPr/>
      <dgm:t>
        <a:bodyPr/>
        <a:lstStyle/>
        <a:p>
          <a:r>
            <a:rPr lang="hu-HU" sz="1200" b="1" dirty="0" smtClean="0"/>
            <a:t>41 küldő partner</a:t>
          </a:r>
          <a:endParaRPr lang="hu-HU" sz="1200" b="1" dirty="0"/>
        </a:p>
      </dgm:t>
    </dgm:pt>
    <dgm:pt modelId="{D7BE19E5-B8AE-4247-B35C-245FA1CF1952}" type="parTrans" cxnId="{38784F35-1424-4761-8381-54110BB21FAB}">
      <dgm:prSet/>
      <dgm:spPr/>
      <dgm:t>
        <a:bodyPr/>
        <a:lstStyle/>
        <a:p>
          <a:endParaRPr lang="hu-HU"/>
        </a:p>
      </dgm:t>
    </dgm:pt>
    <dgm:pt modelId="{065D1368-C406-4DA6-AD88-7EC79DCE6691}" type="sibTrans" cxnId="{38784F35-1424-4761-8381-54110BB21FAB}">
      <dgm:prSet/>
      <dgm:spPr/>
      <dgm:t>
        <a:bodyPr/>
        <a:lstStyle/>
        <a:p>
          <a:endParaRPr lang="hu-HU"/>
        </a:p>
      </dgm:t>
    </dgm:pt>
    <dgm:pt modelId="{8DA210B6-A049-440B-BCEF-5FA82593EC4F}">
      <dgm:prSet phldrT="[Szöveg]" custT="1"/>
      <dgm:spPr/>
      <dgm:t>
        <a:bodyPr/>
        <a:lstStyle/>
        <a:p>
          <a:r>
            <a:rPr lang="hu-HU" sz="1400" b="1" dirty="0" smtClean="0">
              <a:solidFill>
                <a:schemeClr val="tx1"/>
              </a:solidFill>
            </a:rPr>
            <a:t>2017 tavasz</a:t>
          </a:r>
          <a:endParaRPr lang="hu-HU" sz="1400" b="1" dirty="0">
            <a:solidFill>
              <a:schemeClr val="tx1"/>
            </a:solidFill>
          </a:endParaRPr>
        </a:p>
      </dgm:t>
    </dgm:pt>
    <dgm:pt modelId="{F9BC3AF6-B6C1-45CE-A1C3-844855B2A2BC}" type="parTrans" cxnId="{258A3064-094E-4B3A-92C6-4BAD30AFB3A5}">
      <dgm:prSet/>
      <dgm:spPr/>
      <dgm:t>
        <a:bodyPr/>
        <a:lstStyle/>
        <a:p>
          <a:endParaRPr lang="hu-HU"/>
        </a:p>
      </dgm:t>
    </dgm:pt>
    <dgm:pt modelId="{DCBB1A51-BD76-41DB-9832-E95498721841}" type="sibTrans" cxnId="{258A3064-094E-4B3A-92C6-4BAD30AFB3A5}">
      <dgm:prSet/>
      <dgm:spPr/>
      <dgm:t>
        <a:bodyPr/>
        <a:lstStyle/>
        <a:p>
          <a:endParaRPr lang="hu-HU"/>
        </a:p>
      </dgm:t>
    </dgm:pt>
    <dgm:pt modelId="{2D2E08FC-39F6-435E-BF5A-4E9FFF14B0E1}">
      <dgm:prSet phldrT="[Szöveg]" custT="1"/>
      <dgm:spPr/>
      <dgm:t>
        <a:bodyPr/>
        <a:lstStyle/>
        <a:p>
          <a:r>
            <a:rPr lang="hu-HU" sz="1200" b="1" dirty="0" smtClean="0"/>
            <a:t>56 küldő partner</a:t>
          </a:r>
          <a:endParaRPr lang="hu-HU" sz="1200" b="1" dirty="0"/>
        </a:p>
      </dgm:t>
    </dgm:pt>
    <dgm:pt modelId="{1A720700-7B59-4C94-ADA0-3650CCC81859}" type="parTrans" cxnId="{0188E2F4-9011-401D-9CAF-BA373554E158}">
      <dgm:prSet/>
      <dgm:spPr/>
      <dgm:t>
        <a:bodyPr/>
        <a:lstStyle/>
        <a:p>
          <a:endParaRPr lang="hu-HU"/>
        </a:p>
      </dgm:t>
    </dgm:pt>
    <dgm:pt modelId="{321A23FF-25E0-45D4-AB14-F035B12894CA}" type="sibTrans" cxnId="{0188E2F4-9011-401D-9CAF-BA373554E158}">
      <dgm:prSet/>
      <dgm:spPr/>
      <dgm:t>
        <a:bodyPr/>
        <a:lstStyle/>
        <a:p>
          <a:endParaRPr lang="hu-HU"/>
        </a:p>
      </dgm:t>
    </dgm:pt>
    <dgm:pt modelId="{363F6F73-00A2-4FEC-8198-CB033292BAAD}" type="pres">
      <dgm:prSet presAssocID="{37D236AD-3B87-4E3F-9BAF-1EA30088871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8BD98FBD-58F6-4684-8138-DA0A8C24C563}" type="pres">
      <dgm:prSet presAssocID="{7B1C812C-B4FD-4CDD-86DB-AC087305D536}" presName="composite" presStyleCnt="0"/>
      <dgm:spPr/>
    </dgm:pt>
    <dgm:pt modelId="{12B9B4AC-22B3-465A-82A4-789958065D8A}" type="pres">
      <dgm:prSet presAssocID="{7B1C812C-B4FD-4CDD-86DB-AC087305D536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3465BCB-66F6-4CA1-BAB4-4EAF86BBB014}" type="pres">
      <dgm:prSet presAssocID="{7B1C812C-B4FD-4CDD-86DB-AC087305D536}" presName="parSh" presStyleLbl="node1" presStyleIdx="0" presStyleCnt="3" custLinFactNeighborX="927" custLinFactNeighborY="-58467"/>
      <dgm:spPr/>
      <dgm:t>
        <a:bodyPr/>
        <a:lstStyle/>
        <a:p>
          <a:endParaRPr lang="hu-HU"/>
        </a:p>
      </dgm:t>
    </dgm:pt>
    <dgm:pt modelId="{DCBFC4FB-0D33-4119-9DBE-7290F889F17D}" type="pres">
      <dgm:prSet presAssocID="{7B1C812C-B4FD-4CDD-86DB-AC087305D536}" presName="desTx" presStyleLbl="fgAcc1" presStyleIdx="0" presStyleCnt="3" custLinFactNeighborX="30952" custLinFactNeighborY="403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AD8D738-405E-4E77-BCF2-54937C82F4D2}" type="pres">
      <dgm:prSet presAssocID="{FA6B0AB8-3F3C-4EFC-91F4-F85B35388DF3}" presName="sibTrans" presStyleLbl="sibTrans2D1" presStyleIdx="0" presStyleCnt="2"/>
      <dgm:spPr/>
      <dgm:t>
        <a:bodyPr/>
        <a:lstStyle/>
        <a:p>
          <a:endParaRPr lang="hu-HU"/>
        </a:p>
      </dgm:t>
    </dgm:pt>
    <dgm:pt modelId="{25B39551-53C8-457E-ABDD-F35A9791646A}" type="pres">
      <dgm:prSet presAssocID="{FA6B0AB8-3F3C-4EFC-91F4-F85B35388DF3}" presName="connTx" presStyleLbl="sibTrans2D1" presStyleIdx="0" presStyleCnt="2"/>
      <dgm:spPr/>
      <dgm:t>
        <a:bodyPr/>
        <a:lstStyle/>
        <a:p>
          <a:endParaRPr lang="hu-HU"/>
        </a:p>
      </dgm:t>
    </dgm:pt>
    <dgm:pt modelId="{BFB92FAD-5F7E-47DF-B890-073BEF869389}" type="pres">
      <dgm:prSet presAssocID="{26E3EBC2-A705-40EF-9DA9-0A1C82D5E503}" presName="composite" presStyleCnt="0"/>
      <dgm:spPr/>
    </dgm:pt>
    <dgm:pt modelId="{5A248B7B-3F56-485E-97AC-35E32AB25C43}" type="pres">
      <dgm:prSet presAssocID="{26E3EBC2-A705-40EF-9DA9-0A1C82D5E503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41A77B9-D057-4C0A-83EA-5481F207F23D}" type="pres">
      <dgm:prSet presAssocID="{26E3EBC2-A705-40EF-9DA9-0A1C82D5E503}" presName="parSh" presStyleLbl="node1" presStyleIdx="1" presStyleCnt="3" custScaleX="108922" custLinFactNeighborX="927" custLinFactNeighborY="-58467"/>
      <dgm:spPr/>
      <dgm:t>
        <a:bodyPr/>
        <a:lstStyle/>
        <a:p>
          <a:endParaRPr lang="hu-HU"/>
        </a:p>
      </dgm:t>
    </dgm:pt>
    <dgm:pt modelId="{1203E6A8-1B59-4D80-AD20-441480E310E5}" type="pres">
      <dgm:prSet presAssocID="{26E3EBC2-A705-40EF-9DA9-0A1C82D5E503}" presName="desTx" presStyleLbl="fgAcc1" presStyleIdx="1" presStyleCnt="3" custLinFactNeighborX="21333" custLinFactNeighborY="403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33CF382-1F13-41C3-AF8E-768466A1879A}" type="pres">
      <dgm:prSet presAssocID="{0E78D16B-C622-48E5-9200-764261313B81}" presName="sibTrans" presStyleLbl="sibTrans2D1" presStyleIdx="1" presStyleCnt="2"/>
      <dgm:spPr/>
      <dgm:t>
        <a:bodyPr/>
        <a:lstStyle/>
        <a:p>
          <a:endParaRPr lang="hu-HU"/>
        </a:p>
      </dgm:t>
    </dgm:pt>
    <dgm:pt modelId="{E01B30F3-9A1E-4091-9A1F-372ECD54C783}" type="pres">
      <dgm:prSet presAssocID="{0E78D16B-C622-48E5-9200-764261313B81}" presName="connTx" presStyleLbl="sibTrans2D1" presStyleIdx="1" presStyleCnt="2"/>
      <dgm:spPr/>
      <dgm:t>
        <a:bodyPr/>
        <a:lstStyle/>
        <a:p>
          <a:endParaRPr lang="hu-HU"/>
        </a:p>
      </dgm:t>
    </dgm:pt>
    <dgm:pt modelId="{3C8262BC-ABA8-4EAF-BD7D-1684B0D4A879}" type="pres">
      <dgm:prSet presAssocID="{8DA210B6-A049-440B-BCEF-5FA82593EC4F}" presName="composite" presStyleCnt="0"/>
      <dgm:spPr/>
    </dgm:pt>
    <dgm:pt modelId="{6BC72DF3-0620-438C-9E5E-2E13B02887B2}" type="pres">
      <dgm:prSet presAssocID="{8DA210B6-A049-440B-BCEF-5FA82593EC4F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4364E2E-718E-4314-9432-353352AFF00D}" type="pres">
      <dgm:prSet presAssocID="{8DA210B6-A049-440B-BCEF-5FA82593EC4F}" presName="parSh" presStyleLbl="node1" presStyleIdx="2" presStyleCnt="3" custLinFactNeighborX="927" custLinFactNeighborY="-58467"/>
      <dgm:spPr/>
      <dgm:t>
        <a:bodyPr/>
        <a:lstStyle/>
        <a:p>
          <a:endParaRPr lang="hu-HU"/>
        </a:p>
      </dgm:t>
    </dgm:pt>
    <dgm:pt modelId="{1EF656D6-9C47-4EEC-9A25-FF230A9A9536}" type="pres">
      <dgm:prSet presAssocID="{8DA210B6-A049-440B-BCEF-5FA82593EC4F}" presName="desTx" presStyleLbl="fgAcc1" presStyleIdx="2" presStyleCnt="3" custLinFactNeighborX="3218" custLinFactNeighborY="403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258A3064-094E-4B3A-92C6-4BAD30AFB3A5}" srcId="{37D236AD-3B87-4E3F-9BAF-1EA300888716}" destId="{8DA210B6-A049-440B-BCEF-5FA82593EC4F}" srcOrd="2" destOrd="0" parTransId="{F9BC3AF6-B6C1-45CE-A1C3-844855B2A2BC}" sibTransId="{DCBB1A51-BD76-41DB-9832-E95498721841}"/>
    <dgm:cxn modelId="{CC7B801A-4E62-4E43-9ADB-853881BF5D1F}" type="presOf" srcId="{0E78D16B-C622-48E5-9200-764261313B81}" destId="{E01B30F3-9A1E-4091-9A1F-372ECD54C783}" srcOrd="1" destOrd="0" presId="urn:microsoft.com/office/officeart/2005/8/layout/process3"/>
    <dgm:cxn modelId="{120C0ED9-799C-4EBE-A482-35C7EA947D40}" type="presOf" srcId="{0E78D16B-C622-48E5-9200-764261313B81}" destId="{E33CF382-1F13-41C3-AF8E-768466A1879A}" srcOrd="0" destOrd="0" presId="urn:microsoft.com/office/officeart/2005/8/layout/process3"/>
    <dgm:cxn modelId="{B32C5CA0-4AF6-49DB-8DDD-23436129B278}" type="presOf" srcId="{26E3EBC2-A705-40EF-9DA9-0A1C82D5E503}" destId="{641A77B9-D057-4C0A-83EA-5481F207F23D}" srcOrd="1" destOrd="0" presId="urn:microsoft.com/office/officeart/2005/8/layout/process3"/>
    <dgm:cxn modelId="{54D97E99-C8F6-4E0C-9ECC-707268A2BDE5}" type="presOf" srcId="{7B1C812C-B4FD-4CDD-86DB-AC087305D536}" destId="{12B9B4AC-22B3-465A-82A4-789958065D8A}" srcOrd="0" destOrd="0" presId="urn:microsoft.com/office/officeart/2005/8/layout/process3"/>
    <dgm:cxn modelId="{FDE7129F-75FA-4522-A597-959B68F29554}" type="presOf" srcId="{FA6B0AB8-3F3C-4EFC-91F4-F85B35388DF3}" destId="{25B39551-53C8-457E-ABDD-F35A9791646A}" srcOrd="1" destOrd="0" presId="urn:microsoft.com/office/officeart/2005/8/layout/process3"/>
    <dgm:cxn modelId="{2CCA159D-AE68-43A3-80E7-7DE87E72FC4C}" srcId="{7B1C812C-B4FD-4CDD-86DB-AC087305D536}" destId="{839DBF54-ADDF-4CA8-9BDE-C004FD4659E7}" srcOrd="0" destOrd="0" parTransId="{4744B5F5-A565-4AE1-A62E-F69B1FB6E01F}" sibTransId="{CB2A57CE-58D2-48E5-9156-D2828744559D}"/>
    <dgm:cxn modelId="{38784F35-1424-4761-8381-54110BB21FAB}" srcId="{26E3EBC2-A705-40EF-9DA9-0A1C82D5E503}" destId="{599C457A-E9C6-425C-9B5B-BC5588860359}" srcOrd="0" destOrd="0" parTransId="{D7BE19E5-B8AE-4247-B35C-245FA1CF1952}" sibTransId="{065D1368-C406-4DA6-AD88-7EC79DCE6691}"/>
    <dgm:cxn modelId="{C05C2738-B5DF-4672-9099-66FF739E5A75}" type="presOf" srcId="{2D2E08FC-39F6-435E-BF5A-4E9FFF14B0E1}" destId="{1EF656D6-9C47-4EEC-9A25-FF230A9A9536}" srcOrd="0" destOrd="0" presId="urn:microsoft.com/office/officeart/2005/8/layout/process3"/>
    <dgm:cxn modelId="{3C02D259-A911-43F5-A8FA-17BE2EA302A9}" srcId="{37D236AD-3B87-4E3F-9BAF-1EA300888716}" destId="{26E3EBC2-A705-40EF-9DA9-0A1C82D5E503}" srcOrd="1" destOrd="0" parTransId="{65F73CE1-5CED-4069-AFD1-AF41E6C79E05}" sibTransId="{0E78D16B-C622-48E5-9200-764261313B81}"/>
    <dgm:cxn modelId="{74352DDB-E969-4877-BA54-FE24E412C078}" type="presOf" srcId="{37D236AD-3B87-4E3F-9BAF-1EA300888716}" destId="{363F6F73-00A2-4FEC-8198-CB033292BAAD}" srcOrd="0" destOrd="0" presId="urn:microsoft.com/office/officeart/2005/8/layout/process3"/>
    <dgm:cxn modelId="{DED377F3-D76E-4437-8635-C1522C96F728}" type="presOf" srcId="{FA6B0AB8-3F3C-4EFC-91F4-F85B35388DF3}" destId="{1AD8D738-405E-4E77-BCF2-54937C82F4D2}" srcOrd="0" destOrd="0" presId="urn:microsoft.com/office/officeart/2005/8/layout/process3"/>
    <dgm:cxn modelId="{C7863BCE-F9BF-4D0D-8309-1B245CB43C5C}" type="presOf" srcId="{26E3EBC2-A705-40EF-9DA9-0A1C82D5E503}" destId="{5A248B7B-3F56-485E-97AC-35E32AB25C43}" srcOrd="0" destOrd="0" presId="urn:microsoft.com/office/officeart/2005/8/layout/process3"/>
    <dgm:cxn modelId="{30D46742-84FE-4EDB-BD6A-6A4A1B1F6E08}" type="presOf" srcId="{8DA210B6-A049-440B-BCEF-5FA82593EC4F}" destId="{A4364E2E-718E-4314-9432-353352AFF00D}" srcOrd="1" destOrd="0" presId="urn:microsoft.com/office/officeart/2005/8/layout/process3"/>
    <dgm:cxn modelId="{2D59E25E-584C-4C83-ACC7-7AA194AA47FA}" type="presOf" srcId="{8DA210B6-A049-440B-BCEF-5FA82593EC4F}" destId="{6BC72DF3-0620-438C-9E5E-2E13B02887B2}" srcOrd="0" destOrd="0" presId="urn:microsoft.com/office/officeart/2005/8/layout/process3"/>
    <dgm:cxn modelId="{0188E2F4-9011-401D-9CAF-BA373554E158}" srcId="{8DA210B6-A049-440B-BCEF-5FA82593EC4F}" destId="{2D2E08FC-39F6-435E-BF5A-4E9FFF14B0E1}" srcOrd="0" destOrd="0" parTransId="{1A720700-7B59-4C94-ADA0-3650CCC81859}" sibTransId="{321A23FF-25E0-45D4-AB14-F035B12894CA}"/>
    <dgm:cxn modelId="{2AE68F4B-AF56-4C8A-865C-7FCC3C3C805E}" type="presOf" srcId="{7B1C812C-B4FD-4CDD-86DB-AC087305D536}" destId="{F3465BCB-66F6-4CA1-BAB4-4EAF86BBB014}" srcOrd="1" destOrd="0" presId="urn:microsoft.com/office/officeart/2005/8/layout/process3"/>
    <dgm:cxn modelId="{644E3D2C-5F8A-4D82-BFBC-BA8A17B00878}" srcId="{37D236AD-3B87-4E3F-9BAF-1EA300888716}" destId="{7B1C812C-B4FD-4CDD-86DB-AC087305D536}" srcOrd="0" destOrd="0" parTransId="{0C757841-BC60-406C-BF06-D3D0EF5970A3}" sibTransId="{FA6B0AB8-3F3C-4EFC-91F4-F85B35388DF3}"/>
    <dgm:cxn modelId="{45A34CD9-BEED-401C-AEF2-2C9EA7137571}" type="presOf" srcId="{599C457A-E9C6-425C-9B5B-BC5588860359}" destId="{1203E6A8-1B59-4D80-AD20-441480E310E5}" srcOrd="0" destOrd="0" presId="urn:microsoft.com/office/officeart/2005/8/layout/process3"/>
    <dgm:cxn modelId="{72A0FCD5-57B6-46E8-9418-F7F19CEFD27E}" type="presOf" srcId="{839DBF54-ADDF-4CA8-9BDE-C004FD4659E7}" destId="{DCBFC4FB-0D33-4119-9DBE-7290F889F17D}" srcOrd="0" destOrd="0" presId="urn:microsoft.com/office/officeart/2005/8/layout/process3"/>
    <dgm:cxn modelId="{C0A83004-BBC0-480E-9C12-55A6AE9D7311}" type="presParOf" srcId="{363F6F73-00A2-4FEC-8198-CB033292BAAD}" destId="{8BD98FBD-58F6-4684-8138-DA0A8C24C563}" srcOrd="0" destOrd="0" presId="urn:microsoft.com/office/officeart/2005/8/layout/process3"/>
    <dgm:cxn modelId="{B6342151-925D-462C-B2E2-CB7E0B14A09E}" type="presParOf" srcId="{8BD98FBD-58F6-4684-8138-DA0A8C24C563}" destId="{12B9B4AC-22B3-465A-82A4-789958065D8A}" srcOrd="0" destOrd="0" presId="urn:microsoft.com/office/officeart/2005/8/layout/process3"/>
    <dgm:cxn modelId="{4ABE917E-9062-4643-A36E-7BC3010ED2C8}" type="presParOf" srcId="{8BD98FBD-58F6-4684-8138-DA0A8C24C563}" destId="{F3465BCB-66F6-4CA1-BAB4-4EAF86BBB014}" srcOrd="1" destOrd="0" presId="urn:microsoft.com/office/officeart/2005/8/layout/process3"/>
    <dgm:cxn modelId="{2BE252CD-AC8E-4787-98A3-30147AEDFCF4}" type="presParOf" srcId="{8BD98FBD-58F6-4684-8138-DA0A8C24C563}" destId="{DCBFC4FB-0D33-4119-9DBE-7290F889F17D}" srcOrd="2" destOrd="0" presId="urn:microsoft.com/office/officeart/2005/8/layout/process3"/>
    <dgm:cxn modelId="{5547D7AA-DB72-4201-A9A9-FD04B6BB2DAC}" type="presParOf" srcId="{363F6F73-00A2-4FEC-8198-CB033292BAAD}" destId="{1AD8D738-405E-4E77-BCF2-54937C82F4D2}" srcOrd="1" destOrd="0" presId="urn:microsoft.com/office/officeart/2005/8/layout/process3"/>
    <dgm:cxn modelId="{69F8893F-21DB-45FD-97D3-45C908C448B2}" type="presParOf" srcId="{1AD8D738-405E-4E77-BCF2-54937C82F4D2}" destId="{25B39551-53C8-457E-ABDD-F35A9791646A}" srcOrd="0" destOrd="0" presId="urn:microsoft.com/office/officeart/2005/8/layout/process3"/>
    <dgm:cxn modelId="{4200A2EB-48D1-4B99-9C00-3E87D7F9AC4B}" type="presParOf" srcId="{363F6F73-00A2-4FEC-8198-CB033292BAAD}" destId="{BFB92FAD-5F7E-47DF-B890-073BEF869389}" srcOrd="2" destOrd="0" presId="urn:microsoft.com/office/officeart/2005/8/layout/process3"/>
    <dgm:cxn modelId="{6AD59BB4-E75B-45D9-AF63-BCFCCACBD1D3}" type="presParOf" srcId="{BFB92FAD-5F7E-47DF-B890-073BEF869389}" destId="{5A248B7B-3F56-485E-97AC-35E32AB25C43}" srcOrd="0" destOrd="0" presId="urn:microsoft.com/office/officeart/2005/8/layout/process3"/>
    <dgm:cxn modelId="{FECAB38A-821A-4D6F-843F-42198C0D4D9B}" type="presParOf" srcId="{BFB92FAD-5F7E-47DF-B890-073BEF869389}" destId="{641A77B9-D057-4C0A-83EA-5481F207F23D}" srcOrd="1" destOrd="0" presId="urn:microsoft.com/office/officeart/2005/8/layout/process3"/>
    <dgm:cxn modelId="{669DD733-69CB-4745-935B-E52FE072662B}" type="presParOf" srcId="{BFB92FAD-5F7E-47DF-B890-073BEF869389}" destId="{1203E6A8-1B59-4D80-AD20-441480E310E5}" srcOrd="2" destOrd="0" presId="urn:microsoft.com/office/officeart/2005/8/layout/process3"/>
    <dgm:cxn modelId="{0CF115AB-2B3F-46F9-AC7D-8D35FD950914}" type="presParOf" srcId="{363F6F73-00A2-4FEC-8198-CB033292BAAD}" destId="{E33CF382-1F13-41C3-AF8E-768466A1879A}" srcOrd="3" destOrd="0" presId="urn:microsoft.com/office/officeart/2005/8/layout/process3"/>
    <dgm:cxn modelId="{20A97FAD-649C-4057-A38E-72BC9DC70758}" type="presParOf" srcId="{E33CF382-1F13-41C3-AF8E-768466A1879A}" destId="{E01B30F3-9A1E-4091-9A1F-372ECD54C783}" srcOrd="0" destOrd="0" presId="urn:microsoft.com/office/officeart/2005/8/layout/process3"/>
    <dgm:cxn modelId="{DAEBF43E-FAC9-4AE2-A0C4-212B9499E22D}" type="presParOf" srcId="{363F6F73-00A2-4FEC-8198-CB033292BAAD}" destId="{3C8262BC-ABA8-4EAF-BD7D-1684B0D4A879}" srcOrd="4" destOrd="0" presId="urn:microsoft.com/office/officeart/2005/8/layout/process3"/>
    <dgm:cxn modelId="{2EF6C19A-AA1F-4157-AE18-759F2D72F7D0}" type="presParOf" srcId="{3C8262BC-ABA8-4EAF-BD7D-1684B0D4A879}" destId="{6BC72DF3-0620-438C-9E5E-2E13B02887B2}" srcOrd="0" destOrd="0" presId="urn:microsoft.com/office/officeart/2005/8/layout/process3"/>
    <dgm:cxn modelId="{79751338-2579-43F9-9B7A-416D8E47F309}" type="presParOf" srcId="{3C8262BC-ABA8-4EAF-BD7D-1684B0D4A879}" destId="{A4364E2E-718E-4314-9432-353352AFF00D}" srcOrd="1" destOrd="0" presId="urn:microsoft.com/office/officeart/2005/8/layout/process3"/>
    <dgm:cxn modelId="{D2EEB253-8FCD-4A2E-90FC-C62EE4CBE4DF}" type="presParOf" srcId="{3C8262BC-ABA8-4EAF-BD7D-1684B0D4A879}" destId="{1EF656D6-9C47-4EEC-9A25-FF230A9A9536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38F992-6C6C-4B38-9745-FDA2B6144F7E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815F766-294C-4CF1-8602-DF38564D3AAB}">
      <dgm:prSet phldrT="[Szöveg]" custT="1"/>
      <dgm:spPr/>
      <dgm:t>
        <a:bodyPr/>
        <a:lstStyle/>
        <a:p>
          <a:r>
            <a:rPr lang="hu-HU" sz="1800" b="1" dirty="0" smtClean="0">
              <a:solidFill>
                <a:srgbClr val="FFFF00"/>
              </a:solidFill>
            </a:rPr>
            <a:t>2017. január 4.- március 5</a:t>
          </a:r>
          <a:r>
            <a:rPr lang="hu-HU" sz="1300" b="1" dirty="0" smtClean="0">
              <a:solidFill>
                <a:srgbClr val="FFFF00"/>
              </a:solidFill>
            </a:rPr>
            <a:t>.</a:t>
          </a:r>
        </a:p>
        <a:p>
          <a:r>
            <a:rPr lang="hu-HU" sz="1300" dirty="0" smtClean="0">
              <a:solidFill>
                <a:schemeClr val="bg1"/>
              </a:solidFill>
            </a:rPr>
            <a:t>Hallgatói pályázatok meghirdetése a 2017/18-as tanévre és zárása</a:t>
          </a:r>
          <a:endParaRPr lang="hu-HU" sz="1300" dirty="0">
            <a:solidFill>
              <a:schemeClr val="bg1"/>
            </a:solidFill>
          </a:endParaRPr>
        </a:p>
      </dgm:t>
    </dgm:pt>
    <dgm:pt modelId="{97FCF385-C2B5-476C-AEC1-2DACEE95373D}" type="parTrans" cxnId="{962DED83-6EA7-4C58-A104-84C719CF5523}">
      <dgm:prSet/>
      <dgm:spPr/>
      <dgm:t>
        <a:bodyPr/>
        <a:lstStyle/>
        <a:p>
          <a:endParaRPr lang="hu-HU"/>
        </a:p>
      </dgm:t>
    </dgm:pt>
    <dgm:pt modelId="{F814B57F-9A6A-4ED4-8EB1-9AC9725A13D0}" type="sibTrans" cxnId="{962DED83-6EA7-4C58-A104-84C719CF5523}">
      <dgm:prSet/>
      <dgm:spPr/>
      <dgm:t>
        <a:bodyPr/>
        <a:lstStyle/>
        <a:p>
          <a:endParaRPr lang="hu-HU"/>
        </a:p>
      </dgm:t>
    </dgm:pt>
    <dgm:pt modelId="{2560FE3A-181E-4066-92AF-CEB64A3E0798}">
      <dgm:prSet phldrT="[Szöveg]" custT="1"/>
      <dgm:spPr/>
      <dgm:t>
        <a:bodyPr/>
        <a:lstStyle/>
        <a:p>
          <a:r>
            <a:rPr lang="hu-HU" sz="1800" b="1" dirty="0" smtClean="0">
              <a:solidFill>
                <a:srgbClr val="FFFF00"/>
              </a:solidFill>
            </a:rPr>
            <a:t>2017. március 5. – április 9</a:t>
          </a:r>
          <a:r>
            <a:rPr lang="hu-HU" sz="1300" b="1" dirty="0" smtClean="0">
              <a:solidFill>
                <a:srgbClr val="FFFF00"/>
              </a:solidFill>
            </a:rPr>
            <a:t>.</a:t>
          </a:r>
          <a:r>
            <a:rPr lang="hu-HU" sz="1300" b="1" dirty="0" smtClean="0"/>
            <a:t> </a:t>
          </a:r>
        </a:p>
        <a:p>
          <a:r>
            <a:rPr lang="hu-HU" sz="1300" b="1" dirty="0" smtClean="0">
              <a:solidFill>
                <a:schemeClr val="bg1"/>
              </a:solidFill>
            </a:rPr>
            <a:t>A</a:t>
          </a:r>
          <a:r>
            <a:rPr lang="hu-HU" sz="1300" dirty="0" smtClean="0">
              <a:solidFill>
                <a:schemeClr val="bg1"/>
              </a:solidFill>
            </a:rPr>
            <a:t> 2017/18-es partnerországok jelölésének időszaka</a:t>
          </a:r>
          <a:r>
            <a:rPr lang="hu-HU" sz="1300" dirty="0" smtClean="0"/>
            <a:t>.</a:t>
          </a:r>
          <a:endParaRPr lang="hu-HU" sz="1300" dirty="0"/>
        </a:p>
      </dgm:t>
    </dgm:pt>
    <dgm:pt modelId="{00734237-7D3F-420D-9C9F-C15BF58D600C}" type="parTrans" cxnId="{ADDB3042-DDC2-4AF0-B358-91CC49B5EDF9}">
      <dgm:prSet/>
      <dgm:spPr/>
      <dgm:t>
        <a:bodyPr/>
        <a:lstStyle/>
        <a:p>
          <a:endParaRPr lang="hu-HU"/>
        </a:p>
      </dgm:t>
    </dgm:pt>
    <dgm:pt modelId="{344CD460-CA5B-4F59-880D-8C08DA53F3C4}" type="sibTrans" cxnId="{ADDB3042-DDC2-4AF0-B358-91CC49B5EDF9}">
      <dgm:prSet/>
      <dgm:spPr/>
      <dgm:t>
        <a:bodyPr/>
        <a:lstStyle/>
        <a:p>
          <a:endParaRPr lang="hu-HU"/>
        </a:p>
      </dgm:t>
    </dgm:pt>
    <dgm:pt modelId="{B37E4FDA-BD48-4563-8982-55CB456B0E22}">
      <dgm:prSet phldrT="[Szöveg]" custT="1"/>
      <dgm:spPr/>
      <dgm:t>
        <a:bodyPr/>
        <a:lstStyle/>
        <a:p>
          <a:r>
            <a:rPr lang="hu-HU" sz="1800" b="1" dirty="0" smtClean="0">
              <a:solidFill>
                <a:srgbClr val="FFFF00"/>
              </a:solidFill>
            </a:rPr>
            <a:t>2017. június közepe</a:t>
          </a:r>
        </a:p>
        <a:p>
          <a:endParaRPr lang="hu-HU" sz="1500" dirty="0" smtClean="0"/>
        </a:p>
        <a:p>
          <a:r>
            <a:rPr lang="hu-HU" sz="1500" dirty="0" smtClean="0"/>
            <a:t>Döntés a 2017/18-es tanévre pályázó hallgatókról.</a:t>
          </a:r>
          <a:endParaRPr lang="hu-HU" sz="1500" dirty="0"/>
        </a:p>
      </dgm:t>
    </dgm:pt>
    <dgm:pt modelId="{1FB6D1C2-C7AC-4ABF-9A8A-ACFC827B3555}" type="parTrans" cxnId="{8DB43570-51BF-4282-831A-BA6B084AC08F}">
      <dgm:prSet/>
      <dgm:spPr/>
      <dgm:t>
        <a:bodyPr/>
        <a:lstStyle/>
        <a:p>
          <a:endParaRPr lang="hu-HU"/>
        </a:p>
      </dgm:t>
    </dgm:pt>
    <dgm:pt modelId="{C82EF7F5-98A1-4447-B2EC-005A2579C024}" type="sibTrans" cxnId="{8DB43570-51BF-4282-831A-BA6B084AC08F}">
      <dgm:prSet/>
      <dgm:spPr/>
      <dgm:t>
        <a:bodyPr/>
        <a:lstStyle/>
        <a:p>
          <a:endParaRPr lang="hu-HU"/>
        </a:p>
      </dgm:t>
    </dgm:pt>
    <dgm:pt modelId="{80E17352-413A-41C8-9EAA-834CDFBABA9C}">
      <dgm:prSet custT="1"/>
      <dgm:spPr/>
      <dgm:t>
        <a:bodyPr/>
        <a:lstStyle/>
        <a:p>
          <a:r>
            <a:rPr lang="hu-HU" sz="1800" b="1" dirty="0" smtClean="0">
              <a:solidFill>
                <a:srgbClr val="FFFF00"/>
              </a:solidFill>
            </a:rPr>
            <a:t>2017. április – június 1.</a:t>
          </a:r>
        </a:p>
        <a:p>
          <a:r>
            <a:rPr lang="hu-HU" sz="1300" dirty="0" smtClean="0"/>
            <a:t>A 2017/18-es tanévre </a:t>
          </a:r>
          <a:r>
            <a:rPr lang="hu-HU" sz="1300" dirty="0" smtClean="0">
              <a:solidFill>
                <a:schemeClr val="bg1"/>
              </a:solidFill>
            </a:rPr>
            <a:t>pályázó hallgatók pályázati anyagának ellenőrzése és felvételi időszaka (intézményi hatáskör).</a:t>
          </a:r>
        </a:p>
      </dgm:t>
    </dgm:pt>
    <dgm:pt modelId="{FFEF64F6-9D4A-4DB3-BB86-856361100C5F}" type="parTrans" cxnId="{937E7364-3DAD-4D35-B54C-D08F51590C06}">
      <dgm:prSet/>
      <dgm:spPr/>
      <dgm:t>
        <a:bodyPr/>
        <a:lstStyle/>
        <a:p>
          <a:endParaRPr lang="hu-HU"/>
        </a:p>
      </dgm:t>
    </dgm:pt>
    <dgm:pt modelId="{52F98C38-4791-4ECA-ACFD-E92B8E0CDC1E}" type="sibTrans" cxnId="{937E7364-3DAD-4D35-B54C-D08F51590C06}">
      <dgm:prSet/>
      <dgm:spPr/>
      <dgm:t>
        <a:bodyPr/>
        <a:lstStyle/>
        <a:p>
          <a:endParaRPr lang="hu-HU"/>
        </a:p>
      </dgm:t>
    </dgm:pt>
    <dgm:pt modelId="{246582CF-3BC4-4DEB-BB4D-D01E67881DF2}" type="pres">
      <dgm:prSet presAssocID="{C338F992-6C6C-4B38-9745-FDA2B6144F7E}" presName="CompostProcess" presStyleCnt="0">
        <dgm:presLayoutVars>
          <dgm:dir/>
          <dgm:resizeHandles val="exact"/>
        </dgm:presLayoutVars>
      </dgm:prSet>
      <dgm:spPr/>
    </dgm:pt>
    <dgm:pt modelId="{1281D14A-CCEE-40C1-91A4-88F54AB8A1B4}" type="pres">
      <dgm:prSet presAssocID="{C338F992-6C6C-4B38-9745-FDA2B6144F7E}" presName="arrow" presStyleLbl="bgShp" presStyleIdx="0" presStyleCnt="1"/>
      <dgm:spPr/>
    </dgm:pt>
    <dgm:pt modelId="{BBD370FA-07D3-478D-BE11-BDBDC16F1224}" type="pres">
      <dgm:prSet presAssocID="{C338F992-6C6C-4B38-9745-FDA2B6144F7E}" presName="linearProcess" presStyleCnt="0"/>
      <dgm:spPr/>
    </dgm:pt>
    <dgm:pt modelId="{3B824F71-A3FA-47AF-9179-115762AA375D}" type="pres">
      <dgm:prSet presAssocID="{A815F766-294C-4CF1-8602-DF38564D3AAB}" presName="textNode" presStyleLbl="node1" presStyleIdx="0" presStyleCnt="4" custLinFactNeighborX="-22615" custLinFactNeighborY="47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036C4FC-7FBC-4A31-A53D-67E3DBF287DB}" type="pres">
      <dgm:prSet presAssocID="{F814B57F-9A6A-4ED4-8EB1-9AC9725A13D0}" presName="sibTrans" presStyleCnt="0"/>
      <dgm:spPr/>
    </dgm:pt>
    <dgm:pt modelId="{CAEDA012-7745-4DC1-9BC3-CE55F33A41D3}" type="pres">
      <dgm:prSet presAssocID="{2560FE3A-181E-4066-92AF-CEB64A3E0798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9D1459D-A72D-451C-8034-B7B86EAC68DC}" type="pres">
      <dgm:prSet presAssocID="{344CD460-CA5B-4F59-880D-8C08DA53F3C4}" presName="sibTrans" presStyleCnt="0"/>
      <dgm:spPr/>
    </dgm:pt>
    <dgm:pt modelId="{704B1E04-ACBD-47E9-B208-57289908A71F}" type="pres">
      <dgm:prSet presAssocID="{80E17352-413A-41C8-9EAA-834CDFBABA9C}" presName="textNode" presStyleLbl="node1" presStyleIdx="2" presStyleCnt="4" custScaleX="115200" custLinFactNeighborX="40965" custLinFactNeighborY="-111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03D4BFA-639C-492E-A163-957BB9114814}" type="pres">
      <dgm:prSet presAssocID="{52F98C38-4791-4ECA-ACFD-E92B8E0CDC1E}" presName="sibTrans" presStyleCnt="0"/>
      <dgm:spPr/>
    </dgm:pt>
    <dgm:pt modelId="{B9677824-D0A8-4A9E-B1FA-644BE150DCCF}" type="pres">
      <dgm:prSet presAssocID="{B37E4FDA-BD48-4563-8982-55CB456B0E22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ADDB3042-DDC2-4AF0-B358-91CC49B5EDF9}" srcId="{C338F992-6C6C-4B38-9745-FDA2B6144F7E}" destId="{2560FE3A-181E-4066-92AF-CEB64A3E0798}" srcOrd="1" destOrd="0" parTransId="{00734237-7D3F-420D-9C9F-C15BF58D600C}" sibTransId="{344CD460-CA5B-4F59-880D-8C08DA53F3C4}"/>
    <dgm:cxn modelId="{8DB43570-51BF-4282-831A-BA6B084AC08F}" srcId="{C338F992-6C6C-4B38-9745-FDA2B6144F7E}" destId="{B37E4FDA-BD48-4563-8982-55CB456B0E22}" srcOrd="3" destOrd="0" parTransId="{1FB6D1C2-C7AC-4ABF-9A8A-ACFC827B3555}" sibTransId="{C82EF7F5-98A1-4447-B2EC-005A2579C024}"/>
    <dgm:cxn modelId="{BB3D79DE-AB9D-4E9C-BEBE-9BE836845A65}" type="presOf" srcId="{2560FE3A-181E-4066-92AF-CEB64A3E0798}" destId="{CAEDA012-7745-4DC1-9BC3-CE55F33A41D3}" srcOrd="0" destOrd="0" presId="urn:microsoft.com/office/officeart/2005/8/layout/hProcess9"/>
    <dgm:cxn modelId="{3F5814FD-1C0E-4C91-8994-67D44E98D862}" type="presOf" srcId="{80E17352-413A-41C8-9EAA-834CDFBABA9C}" destId="{704B1E04-ACBD-47E9-B208-57289908A71F}" srcOrd="0" destOrd="0" presId="urn:microsoft.com/office/officeart/2005/8/layout/hProcess9"/>
    <dgm:cxn modelId="{937E7364-3DAD-4D35-B54C-D08F51590C06}" srcId="{C338F992-6C6C-4B38-9745-FDA2B6144F7E}" destId="{80E17352-413A-41C8-9EAA-834CDFBABA9C}" srcOrd="2" destOrd="0" parTransId="{FFEF64F6-9D4A-4DB3-BB86-856361100C5F}" sibTransId="{52F98C38-4791-4ECA-ACFD-E92B8E0CDC1E}"/>
    <dgm:cxn modelId="{590C8AA5-5D7B-48CD-96BA-4D2799199585}" type="presOf" srcId="{B37E4FDA-BD48-4563-8982-55CB456B0E22}" destId="{B9677824-D0A8-4A9E-B1FA-644BE150DCCF}" srcOrd="0" destOrd="0" presId="urn:microsoft.com/office/officeart/2005/8/layout/hProcess9"/>
    <dgm:cxn modelId="{B1806947-C60E-4CBB-8646-D58A89B946E3}" type="presOf" srcId="{A815F766-294C-4CF1-8602-DF38564D3AAB}" destId="{3B824F71-A3FA-47AF-9179-115762AA375D}" srcOrd="0" destOrd="0" presId="urn:microsoft.com/office/officeart/2005/8/layout/hProcess9"/>
    <dgm:cxn modelId="{3BF51136-4F44-4E15-853C-5A82B8716FBD}" type="presOf" srcId="{C338F992-6C6C-4B38-9745-FDA2B6144F7E}" destId="{246582CF-3BC4-4DEB-BB4D-D01E67881DF2}" srcOrd="0" destOrd="0" presId="urn:microsoft.com/office/officeart/2005/8/layout/hProcess9"/>
    <dgm:cxn modelId="{962DED83-6EA7-4C58-A104-84C719CF5523}" srcId="{C338F992-6C6C-4B38-9745-FDA2B6144F7E}" destId="{A815F766-294C-4CF1-8602-DF38564D3AAB}" srcOrd="0" destOrd="0" parTransId="{97FCF385-C2B5-476C-AEC1-2DACEE95373D}" sibTransId="{F814B57F-9A6A-4ED4-8EB1-9AC9725A13D0}"/>
    <dgm:cxn modelId="{BE8BFBDC-6098-4FCB-9B14-511D81EBCCC0}" type="presParOf" srcId="{246582CF-3BC4-4DEB-BB4D-D01E67881DF2}" destId="{1281D14A-CCEE-40C1-91A4-88F54AB8A1B4}" srcOrd="0" destOrd="0" presId="urn:microsoft.com/office/officeart/2005/8/layout/hProcess9"/>
    <dgm:cxn modelId="{98E813F6-819B-4FDD-8C6C-80E05C7B34F8}" type="presParOf" srcId="{246582CF-3BC4-4DEB-BB4D-D01E67881DF2}" destId="{BBD370FA-07D3-478D-BE11-BDBDC16F1224}" srcOrd="1" destOrd="0" presId="urn:microsoft.com/office/officeart/2005/8/layout/hProcess9"/>
    <dgm:cxn modelId="{97526D2F-9467-4EE8-8BA9-A5B8A1CF72D5}" type="presParOf" srcId="{BBD370FA-07D3-478D-BE11-BDBDC16F1224}" destId="{3B824F71-A3FA-47AF-9179-115762AA375D}" srcOrd="0" destOrd="0" presId="urn:microsoft.com/office/officeart/2005/8/layout/hProcess9"/>
    <dgm:cxn modelId="{F0CD1992-0B92-4C7B-94B0-AB58B9E0B7D5}" type="presParOf" srcId="{BBD370FA-07D3-478D-BE11-BDBDC16F1224}" destId="{6036C4FC-7FBC-4A31-A53D-67E3DBF287DB}" srcOrd="1" destOrd="0" presId="urn:microsoft.com/office/officeart/2005/8/layout/hProcess9"/>
    <dgm:cxn modelId="{F064159B-91F5-44C0-AD4F-D8B05D2FD0AD}" type="presParOf" srcId="{BBD370FA-07D3-478D-BE11-BDBDC16F1224}" destId="{CAEDA012-7745-4DC1-9BC3-CE55F33A41D3}" srcOrd="2" destOrd="0" presId="urn:microsoft.com/office/officeart/2005/8/layout/hProcess9"/>
    <dgm:cxn modelId="{2873D4DD-82D9-47FA-82B3-190717FF850F}" type="presParOf" srcId="{BBD370FA-07D3-478D-BE11-BDBDC16F1224}" destId="{B9D1459D-A72D-451C-8034-B7B86EAC68DC}" srcOrd="3" destOrd="0" presId="urn:microsoft.com/office/officeart/2005/8/layout/hProcess9"/>
    <dgm:cxn modelId="{1F5189B9-78DB-4AD5-919A-0204F6BAC576}" type="presParOf" srcId="{BBD370FA-07D3-478D-BE11-BDBDC16F1224}" destId="{704B1E04-ACBD-47E9-B208-57289908A71F}" srcOrd="4" destOrd="0" presId="urn:microsoft.com/office/officeart/2005/8/layout/hProcess9"/>
    <dgm:cxn modelId="{0C7F65D0-E41F-4F3E-B63A-82629C8E6EFD}" type="presParOf" srcId="{BBD370FA-07D3-478D-BE11-BDBDC16F1224}" destId="{B03D4BFA-639C-492E-A163-957BB9114814}" srcOrd="5" destOrd="0" presId="urn:microsoft.com/office/officeart/2005/8/layout/hProcess9"/>
    <dgm:cxn modelId="{5086E275-7726-431C-979A-24F8AD4F0CA2}" type="presParOf" srcId="{BBD370FA-07D3-478D-BE11-BDBDC16F1224}" destId="{B9677824-D0A8-4A9E-B1FA-644BE150DCCF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465BCB-66F6-4CA1-BAB4-4EAF86BBB014}">
      <dsp:nvSpPr>
        <dsp:cNvPr id="0" name=""/>
        <dsp:cNvSpPr/>
      </dsp:nvSpPr>
      <dsp:spPr>
        <a:xfrm>
          <a:off x="13285" y="0"/>
          <a:ext cx="1006697" cy="7343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b="1" kern="1200" dirty="0" smtClean="0">
              <a:solidFill>
                <a:schemeClr val="tx1"/>
              </a:solidFill>
            </a:rPr>
            <a:t>2015. április</a:t>
          </a:r>
          <a:endParaRPr lang="hu-HU" sz="1400" b="1" kern="1200" dirty="0">
            <a:solidFill>
              <a:schemeClr val="tx1"/>
            </a:solidFill>
          </a:endParaRPr>
        </a:p>
      </dsp:txBody>
      <dsp:txXfrm>
        <a:off x="13285" y="0"/>
        <a:ext cx="1006697" cy="402678"/>
      </dsp:txXfrm>
    </dsp:sp>
    <dsp:sp modelId="{DCBFC4FB-0D33-4119-9DBE-7290F889F17D}">
      <dsp:nvSpPr>
        <dsp:cNvPr id="0" name=""/>
        <dsp:cNvSpPr/>
      </dsp:nvSpPr>
      <dsp:spPr>
        <a:xfrm>
          <a:off x="521737" y="439952"/>
          <a:ext cx="1006697" cy="979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200" b="1" kern="1200" dirty="0" smtClean="0"/>
            <a:t>35 küldő partner</a:t>
          </a:r>
          <a:endParaRPr lang="hu-HU" sz="1200" b="1" kern="1200" dirty="0"/>
        </a:p>
      </dsp:txBody>
      <dsp:txXfrm>
        <a:off x="550417" y="468632"/>
        <a:ext cx="949337" cy="921840"/>
      </dsp:txXfrm>
    </dsp:sp>
    <dsp:sp modelId="{1AD8D738-405E-4E77-BCF2-54937C82F4D2}">
      <dsp:nvSpPr>
        <dsp:cNvPr id="0" name=""/>
        <dsp:cNvSpPr/>
      </dsp:nvSpPr>
      <dsp:spPr>
        <a:xfrm>
          <a:off x="1172594" y="76020"/>
          <a:ext cx="323536" cy="2506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1000" kern="1200"/>
        </a:p>
      </dsp:txBody>
      <dsp:txXfrm>
        <a:off x="1172594" y="126148"/>
        <a:ext cx="248345" cy="150382"/>
      </dsp:txXfrm>
    </dsp:sp>
    <dsp:sp modelId="{641A77B9-D057-4C0A-83EA-5481F207F23D}">
      <dsp:nvSpPr>
        <dsp:cNvPr id="0" name=""/>
        <dsp:cNvSpPr/>
      </dsp:nvSpPr>
      <dsp:spPr>
        <a:xfrm>
          <a:off x="1630429" y="0"/>
          <a:ext cx="1096514" cy="7343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b="1" kern="1200" dirty="0" smtClean="0">
              <a:solidFill>
                <a:schemeClr val="tx1"/>
              </a:solidFill>
            </a:rPr>
            <a:t>2015. december</a:t>
          </a:r>
          <a:endParaRPr lang="hu-HU" sz="1400" b="1" kern="1200" dirty="0">
            <a:solidFill>
              <a:schemeClr val="tx1"/>
            </a:solidFill>
          </a:endParaRPr>
        </a:p>
      </dsp:txBody>
      <dsp:txXfrm>
        <a:off x="1630429" y="0"/>
        <a:ext cx="1096514" cy="402678"/>
      </dsp:txXfrm>
    </dsp:sp>
    <dsp:sp modelId="{1203E6A8-1B59-4D80-AD20-441480E310E5}">
      <dsp:nvSpPr>
        <dsp:cNvPr id="0" name=""/>
        <dsp:cNvSpPr/>
      </dsp:nvSpPr>
      <dsp:spPr>
        <a:xfrm>
          <a:off x="2086955" y="439952"/>
          <a:ext cx="1006697" cy="979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200" b="1" kern="1200" dirty="0" smtClean="0"/>
            <a:t>41 küldő partner</a:t>
          </a:r>
          <a:endParaRPr lang="hu-HU" sz="1200" b="1" kern="1200" dirty="0"/>
        </a:p>
      </dsp:txBody>
      <dsp:txXfrm>
        <a:off x="2115635" y="468632"/>
        <a:ext cx="949337" cy="921840"/>
      </dsp:txXfrm>
    </dsp:sp>
    <dsp:sp modelId="{E33CF382-1F13-41C3-AF8E-768466A1879A}">
      <dsp:nvSpPr>
        <dsp:cNvPr id="0" name=""/>
        <dsp:cNvSpPr/>
      </dsp:nvSpPr>
      <dsp:spPr>
        <a:xfrm>
          <a:off x="2868328" y="76020"/>
          <a:ext cx="299735" cy="2506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1000" kern="1200"/>
        </a:p>
      </dsp:txBody>
      <dsp:txXfrm>
        <a:off x="2868328" y="126148"/>
        <a:ext cx="224544" cy="150382"/>
      </dsp:txXfrm>
    </dsp:sp>
    <dsp:sp modelId="{A4364E2E-718E-4314-9432-353352AFF00D}">
      <dsp:nvSpPr>
        <dsp:cNvPr id="0" name=""/>
        <dsp:cNvSpPr/>
      </dsp:nvSpPr>
      <dsp:spPr>
        <a:xfrm>
          <a:off x="3292482" y="0"/>
          <a:ext cx="1006697" cy="7343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b="1" kern="1200" dirty="0" smtClean="0">
              <a:solidFill>
                <a:schemeClr val="tx1"/>
              </a:solidFill>
            </a:rPr>
            <a:t>2017 tavasz</a:t>
          </a:r>
          <a:endParaRPr lang="hu-HU" sz="1400" b="1" kern="1200" dirty="0">
            <a:solidFill>
              <a:schemeClr val="tx1"/>
            </a:solidFill>
          </a:endParaRPr>
        </a:p>
      </dsp:txBody>
      <dsp:txXfrm>
        <a:off x="3292482" y="0"/>
        <a:ext cx="1006697" cy="402678"/>
      </dsp:txXfrm>
    </dsp:sp>
    <dsp:sp modelId="{1EF656D6-9C47-4EEC-9A25-FF230A9A9536}">
      <dsp:nvSpPr>
        <dsp:cNvPr id="0" name=""/>
        <dsp:cNvSpPr/>
      </dsp:nvSpPr>
      <dsp:spPr>
        <a:xfrm>
          <a:off x="3493294" y="439952"/>
          <a:ext cx="1006697" cy="979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200" b="1" kern="1200" dirty="0" smtClean="0"/>
            <a:t>56 küldő partner</a:t>
          </a:r>
          <a:endParaRPr lang="hu-HU" sz="1200" b="1" kern="1200" dirty="0"/>
        </a:p>
      </dsp:txBody>
      <dsp:txXfrm>
        <a:off x="3521974" y="468632"/>
        <a:ext cx="949337" cy="9218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81D14A-CCEE-40C1-91A4-88F54AB8A1B4}">
      <dsp:nvSpPr>
        <dsp:cNvPr id="0" name=""/>
        <dsp:cNvSpPr/>
      </dsp:nvSpPr>
      <dsp:spPr>
        <a:xfrm>
          <a:off x="659414" y="0"/>
          <a:ext cx="7473364" cy="381642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824F71-A3FA-47AF-9179-115762AA375D}">
      <dsp:nvSpPr>
        <dsp:cNvPr id="0" name=""/>
        <dsp:cNvSpPr/>
      </dsp:nvSpPr>
      <dsp:spPr>
        <a:xfrm>
          <a:off x="0" y="1152132"/>
          <a:ext cx="1888089" cy="15265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 smtClean="0">
              <a:solidFill>
                <a:srgbClr val="FFFF00"/>
              </a:solidFill>
            </a:rPr>
            <a:t>2017. január 4.- március 5</a:t>
          </a:r>
          <a:r>
            <a:rPr lang="hu-HU" sz="1300" b="1" kern="1200" dirty="0" smtClean="0">
              <a:solidFill>
                <a:srgbClr val="FFFF00"/>
              </a:solidFill>
            </a:rPr>
            <a:t>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300" kern="1200" dirty="0" smtClean="0">
              <a:solidFill>
                <a:schemeClr val="bg1"/>
              </a:solidFill>
            </a:rPr>
            <a:t>Hallgatói pályázatok meghirdetése a 2017/18-as tanévre és zárása</a:t>
          </a:r>
          <a:endParaRPr lang="hu-HU" sz="1300" kern="1200" dirty="0">
            <a:solidFill>
              <a:schemeClr val="bg1"/>
            </a:solidFill>
          </a:endParaRPr>
        </a:p>
      </dsp:txBody>
      <dsp:txXfrm>
        <a:off x="74521" y="1226653"/>
        <a:ext cx="1739047" cy="1377527"/>
      </dsp:txXfrm>
    </dsp:sp>
    <dsp:sp modelId="{CAEDA012-7745-4DC1-9BC3-CE55F33A41D3}">
      <dsp:nvSpPr>
        <dsp:cNvPr id="0" name=""/>
        <dsp:cNvSpPr/>
      </dsp:nvSpPr>
      <dsp:spPr>
        <a:xfrm>
          <a:off x="2207172" y="1144927"/>
          <a:ext cx="1888089" cy="15265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 smtClean="0">
              <a:solidFill>
                <a:srgbClr val="FFFF00"/>
              </a:solidFill>
            </a:rPr>
            <a:t>2017. március 5. – április 9</a:t>
          </a:r>
          <a:r>
            <a:rPr lang="hu-HU" sz="1300" b="1" kern="1200" dirty="0" smtClean="0">
              <a:solidFill>
                <a:srgbClr val="FFFF00"/>
              </a:solidFill>
            </a:rPr>
            <a:t>.</a:t>
          </a:r>
          <a:r>
            <a:rPr lang="hu-HU" sz="1300" b="1" kern="1200" dirty="0" smtClean="0"/>
            <a:t>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300" b="1" kern="1200" dirty="0" smtClean="0">
              <a:solidFill>
                <a:schemeClr val="bg1"/>
              </a:solidFill>
            </a:rPr>
            <a:t>A</a:t>
          </a:r>
          <a:r>
            <a:rPr lang="hu-HU" sz="1300" kern="1200" dirty="0" smtClean="0">
              <a:solidFill>
                <a:schemeClr val="bg1"/>
              </a:solidFill>
            </a:rPr>
            <a:t> 2017/18-es partnerországok jelölésének időszaka</a:t>
          </a:r>
          <a:r>
            <a:rPr lang="hu-HU" sz="1300" kern="1200" dirty="0" smtClean="0"/>
            <a:t>.</a:t>
          </a:r>
          <a:endParaRPr lang="hu-HU" sz="1300" kern="1200" dirty="0"/>
        </a:p>
      </dsp:txBody>
      <dsp:txXfrm>
        <a:off x="2281693" y="1219448"/>
        <a:ext cx="1739047" cy="1377527"/>
      </dsp:txXfrm>
    </dsp:sp>
    <dsp:sp modelId="{704B1E04-ACBD-47E9-B208-57289908A71F}">
      <dsp:nvSpPr>
        <dsp:cNvPr id="0" name=""/>
        <dsp:cNvSpPr/>
      </dsp:nvSpPr>
      <dsp:spPr>
        <a:xfrm>
          <a:off x="4538852" y="1127936"/>
          <a:ext cx="2175078" cy="15265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 smtClean="0">
              <a:solidFill>
                <a:srgbClr val="FFFF00"/>
              </a:solidFill>
            </a:rPr>
            <a:t>2017. április – június 1.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300" kern="1200" dirty="0" smtClean="0"/>
            <a:t>A 2017/18-es tanévre </a:t>
          </a:r>
          <a:r>
            <a:rPr lang="hu-HU" sz="1300" kern="1200" dirty="0" smtClean="0">
              <a:solidFill>
                <a:schemeClr val="bg1"/>
              </a:solidFill>
            </a:rPr>
            <a:t>pályázó hallgatók pályázati anyagának ellenőrzése és felvételi időszaka (intézményi hatáskör).</a:t>
          </a:r>
        </a:p>
      </dsp:txBody>
      <dsp:txXfrm>
        <a:off x="4613373" y="1202457"/>
        <a:ext cx="2026036" cy="1377527"/>
      </dsp:txXfrm>
    </dsp:sp>
    <dsp:sp modelId="{B9677824-D0A8-4A9E-B1FA-644BE150DCCF}">
      <dsp:nvSpPr>
        <dsp:cNvPr id="0" name=""/>
        <dsp:cNvSpPr/>
      </dsp:nvSpPr>
      <dsp:spPr>
        <a:xfrm>
          <a:off x="6899703" y="1144927"/>
          <a:ext cx="1888089" cy="15265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 smtClean="0">
              <a:solidFill>
                <a:srgbClr val="FFFF00"/>
              </a:solidFill>
            </a:rPr>
            <a:t>2017. június közepe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15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/>
            <a:t>Döntés a 2017/18-es tanévre pályázó hallgatókról.</a:t>
          </a:r>
          <a:endParaRPr lang="hu-HU" sz="1500" kern="1200" dirty="0"/>
        </a:p>
      </dsp:txBody>
      <dsp:txXfrm>
        <a:off x="6974224" y="1219448"/>
        <a:ext cx="1739047" cy="13775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656299-820B-4B1A-A8D0-1EE692386F3B}" type="datetimeFigureOut">
              <a:rPr lang="hu-HU" smtClean="0"/>
              <a:t>2017. 03. 23.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015C1A-82E2-4044-AB5A-0D5DC2BA922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5162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92B3-3865-4910-A607-994685569175}" type="datetimeFigureOut">
              <a:rPr lang="hu-HU" smtClean="0"/>
              <a:t>2017. 03. 23.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4E40-EEF6-4D57-B540-BE1DEB4B98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13684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92B3-3865-4910-A607-994685569175}" type="datetimeFigureOut">
              <a:rPr lang="hu-HU" smtClean="0"/>
              <a:t>2017. 03. 23.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4E40-EEF6-4D57-B540-BE1DEB4B98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90404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92B3-3865-4910-A607-994685569175}" type="datetimeFigureOut">
              <a:rPr lang="hu-HU" smtClean="0"/>
              <a:t>2017. 03. 23.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4E40-EEF6-4D57-B540-BE1DEB4B98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8828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92B3-3865-4910-A607-994685569175}" type="datetimeFigureOut">
              <a:rPr lang="hu-HU" smtClean="0"/>
              <a:t>2017. 03. 23.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4E40-EEF6-4D57-B540-BE1DEB4B98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36576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92B3-3865-4910-A607-994685569175}" type="datetimeFigureOut">
              <a:rPr lang="hu-HU" smtClean="0"/>
              <a:t>2017. 03. 23.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4E40-EEF6-4D57-B540-BE1DEB4B98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89821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92B3-3865-4910-A607-994685569175}" type="datetimeFigureOut">
              <a:rPr lang="hu-HU" smtClean="0"/>
              <a:t>2017. 03. 23.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4E40-EEF6-4D57-B540-BE1DEB4B98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39578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92B3-3865-4910-A607-994685569175}" type="datetimeFigureOut">
              <a:rPr lang="hu-HU" smtClean="0"/>
              <a:t>2017. 03. 23.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4E40-EEF6-4D57-B540-BE1DEB4B98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4110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92B3-3865-4910-A607-994685569175}" type="datetimeFigureOut">
              <a:rPr lang="hu-HU" smtClean="0"/>
              <a:t>2017. 03. 23.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4E40-EEF6-4D57-B540-BE1DEB4B98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58225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92B3-3865-4910-A607-994685569175}" type="datetimeFigureOut">
              <a:rPr lang="hu-HU" smtClean="0"/>
              <a:t>2017. 03. 23.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4E40-EEF6-4D57-B540-BE1DEB4B98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01068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92B3-3865-4910-A607-994685569175}" type="datetimeFigureOut">
              <a:rPr lang="hu-HU" smtClean="0"/>
              <a:t>2017. 03. 23.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4E40-EEF6-4D57-B540-BE1DEB4B98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72468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92B3-3865-4910-A607-994685569175}" type="datetimeFigureOut">
              <a:rPr lang="hu-HU" smtClean="0"/>
              <a:t>2017. 03. 23.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4E40-EEF6-4D57-B540-BE1DEB4B98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66592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592B3-3865-4910-A607-994685569175}" type="datetimeFigureOut">
              <a:rPr lang="hu-HU" smtClean="0"/>
              <a:t>2017. 03. 23.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C4E40-EEF6-4D57-B540-BE1DEB4B98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0981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" y="-1"/>
            <a:ext cx="9139343" cy="6858001"/>
          </a:xfrm>
          <a:prstGeom prst="rect">
            <a:avLst/>
          </a:prstGeom>
        </p:spPr>
      </p:pic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051720" y="3356992"/>
            <a:ext cx="6400800" cy="1752600"/>
          </a:xfrm>
        </p:spPr>
        <p:txBody>
          <a:bodyPr/>
          <a:lstStyle/>
          <a:p>
            <a:r>
              <a:rPr lang="hu-HU" dirty="0" smtClean="0"/>
              <a:t>Aktualitások, a 2017-2018-as hallgatói pályázatok (rész)eredményei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9006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99176" cy="1008112"/>
          </a:xfrm>
        </p:spPr>
        <p:txBody>
          <a:bodyPr>
            <a:normAutofit/>
          </a:bodyPr>
          <a:lstStyle/>
          <a:p>
            <a:r>
              <a:rPr lang="hu-HU" sz="3200" dirty="0" smtClean="0"/>
              <a:t>Jelentkezések a kvóta arányában</a:t>
            </a:r>
            <a:endParaRPr lang="hu-HU" sz="3200" dirty="0"/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 rotWithShape="1">
          <a:blip r:embed="rId2"/>
          <a:srcRect r="48286"/>
          <a:stretch/>
        </p:blipFill>
        <p:spPr>
          <a:xfrm>
            <a:off x="825639" y="1100633"/>
            <a:ext cx="7632848" cy="2755631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/>
        </p:nvPicPr>
        <p:blipFill rotWithShape="1">
          <a:blip r:embed="rId2"/>
          <a:srcRect l="51714" t="16102"/>
          <a:stretch/>
        </p:blipFill>
        <p:spPr>
          <a:xfrm>
            <a:off x="1260604" y="4293096"/>
            <a:ext cx="7126847" cy="2311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81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99176" cy="1008112"/>
          </a:xfrm>
        </p:spPr>
        <p:txBody>
          <a:bodyPr>
            <a:normAutofit/>
          </a:bodyPr>
          <a:lstStyle/>
          <a:p>
            <a:r>
              <a:rPr lang="hu-HU" sz="3200" dirty="0" smtClean="0"/>
              <a:t>Jelentkezések intézményenként</a:t>
            </a:r>
            <a:endParaRPr lang="hu-HU" sz="3200" dirty="0"/>
          </a:p>
        </p:txBody>
      </p:sp>
      <p:graphicFrame>
        <p:nvGraphicFramePr>
          <p:cNvPr id="2" name="Tartalom helye 1"/>
          <p:cNvGraphicFramePr>
            <a:graphicFrameLocks noGrp="1"/>
          </p:cNvGraphicFramePr>
          <p:nvPr>
            <p:ph idx="1"/>
            <p:extLst/>
          </p:nvPr>
        </p:nvGraphicFramePr>
        <p:xfrm>
          <a:off x="611560" y="1340768"/>
          <a:ext cx="7560840" cy="45259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93457">
                  <a:extLst>
                    <a:ext uri="{9D8B030D-6E8A-4147-A177-3AD203B41FA5}">
                      <a16:colId xmlns:a16="http://schemas.microsoft.com/office/drawing/2014/main" val="2489209149"/>
                    </a:ext>
                  </a:extLst>
                </a:gridCol>
                <a:gridCol w="1135374">
                  <a:extLst>
                    <a:ext uri="{9D8B030D-6E8A-4147-A177-3AD203B41FA5}">
                      <a16:colId xmlns:a16="http://schemas.microsoft.com/office/drawing/2014/main" val="1494216688"/>
                    </a:ext>
                  </a:extLst>
                </a:gridCol>
                <a:gridCol w="1222710">
                  <a:extLst>
                    <a:ext uri="{9D8B030D-6E8A-4147-A177-3AD203B41FA5}">
                      <a16:colId xmlns:a16="http://schemas.microsoft.com/office/drawing/2014/main" val="883941825"/>
                    </a:ext>
                  </a:extLst>
                </a:gridCol>
                <a:gridCol w="1709299">
                  <a:extLst>
                    <a:ext uri="{9D8B030D-6E8A-4147-A177-3AD203B41FA5}">
                      <a16:colId xmlns:a16="http://schemas.microsoft.com/office/drawing/2014/main" val="637850573"/>
                    </a:ext>
                  </a:extLst>
                </a:gridCol>
              </a:tblGrid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u="none" strike="noStrike">
                          <a:effectLst/>
                        </a:rPr>
                        <a:t>Intézmény</a:t>
                      </a:r>
                      <a:endParaRPr lang="hu-H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u="none" strike="noStrike">
                          <a:effectLst/>
                        </a:rPr>
                        <a:t>1.hely</a:t>
                      </a:r>
                      <a:endParaRPr lang="hu-H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u="none" strike="noStrike">
                          <a:effectLst/>
                        </a:rPr>
                        <a:t>2.hely</a:t>
                      </a:r>
                      <a:endParaRPr lang="hu-H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u="none" strike="noStrike">
                          <a:effectLst/>
                        </a:rPr>
                        <a:t>3.hely</a:t>
                      </a:r>
                      <a:endParaRPr lang="hu-H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48728613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u="none" strike="noStrike">
                          <a:effectLst/>
                        </a:rPr>
                        <a:t>University of Debrecen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2547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2631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2326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10728611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Budapest University of Technology and Economics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2375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1364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1043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76875017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u="none" strike="noStrike">
                          <a:effectLst/>
                        </a:rPr>
                        <a:t>Corvinus University of Budapest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1591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1147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918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86376006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u="none" strike="noStrike">
                          <a:effectLst/>
                        </a:rPr>
                        <a:t>University of Pécs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1494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1898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1855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04754050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u="none" strike="noStrike">
                          <a:effectLst/>
                        </a:rPr>
                        <a:t>Eötvös Lorand University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1463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1120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968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36887896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u="none" strike="noStrike">
                          <a:effectLst/>
                        </a:rPr>
                        <a:t>University of Szeged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1149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1203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1152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93088947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u="none" strike="noStrike">
                          <a:effectLst/>
                        </a:rPr>
                        <a:t>Szent István University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804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865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973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21645241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Budapest Business School - University of Applied Sciences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682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584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565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9565820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u="none" strike="noStrike">
                          <a:effectLst/>
                        </a:rPr>
                        <a:t>University of Miskolc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608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742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766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2301351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u="none" strike="noStrike">
                          <a:effectLst/>
                        </a:rPr>
                        <a:t>University of Pannonia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362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507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581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90979342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u="none" strike="noStrike">
                          <a:effectLst/>
                        </a:rPr>
                        <a:t>Óbuda University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346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403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438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47885655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u="none" strike="noStrike">
                          <a:effectLst/>
                        </a:rPr>
                        <a:t>Széchenyi István University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283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342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392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47254382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u="none" strike="noStrike">
                          <a:effectLst/>
                        </a:rPr>
                        <a:t>Eszterházy Károly University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141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285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379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85676699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u="none" strike="noStrike">
                          <a:effectLst/>
                        </a:rPr>
                        <a:t>National Public Service University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122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82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101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37899725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Moholy-Nagy University of Art and Design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119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105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92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89684155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u="none" strike="noStrike">
                          <a:effectLst/>
                        </a:rPr>
                        <a:t>Pázmány Péter Catholic University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104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138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127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84109341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Ministry of Foreign Affairs and Trade - former Balassi Institute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101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64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78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61835286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u="none" strike="noStrike">
                          <a:effectLst/>
                        </a:rPr>
                        <a:t>University of Dunaújváros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86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120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156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4168174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u="none" strike="noStrike">
                          <a:effectLst/>
                        </a:rPr>
                        <a:t>University of Kaposvár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80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100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129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71606076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u="none" strike="noStrike">
                          <a:effectLst/>
                        </a:rPr>
                        <a:t>University of West Hungary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54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60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90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29384574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Liszt Ferenc Academy of Music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51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32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16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22169874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u="none" strike="noStrike">
                          <a:effectLst/>
                        </a:rPr>
                        <a:t>Eötvös József College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50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54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70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5465594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u="none" strike="noStrike">
                          <a:effectLst/>
                        </a:rPr>
                        <a:t>Pallasz Athéné University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41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72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101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93714436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Károli Gáspár University of the Reformed Church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21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52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55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73120811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Hungarian University of Fine Arts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10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4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4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38566953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u="none" strike="noStrike">
                          <a:effectLst/>
                        </a:rPr>
                        <a:t>Hungarian Dance Academy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7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6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2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13091577"/>
                  </a:ext>
                </a:extLst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u="none" strike="noStrike" dirty="0">
                          <a:effectLst/>
                        </a:rPr>
                        <a:t>X nincs választott intézménye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15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>
                          <a:effectLst/>
                        </a:rPr>
                        <a:t>727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u="none" strike="noStrike" dirty="0">
                          <a:effectLst/>
                        </a:rPr>
                        <a:t>1331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540053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897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99176" cy="1008112"/>
          </a:xfrm>
        </p:spPr>
        <p:txBody>
          <a:bodyPr>
            <a:normAutofit/>
          </a:bodyPr>
          <a:lstStyle/>
          <a:p>
            <a:r>
              <a:rPr lang="hu-HU" sz="3200" dirty="0" smtClean="0"/>
              <a:t>Legnépszerűbb szakok</a:t>
            </a:r>
            <a:endParaRPr lang="hu-HU" sz="3200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/>
          </p:nvPr>
        </p:nvGraphicFramePr>
        <p:xfrm>
          <a:off x="467544" y="1196752"/>
          <a:ext cx="8291265" cy="46849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33175">
                  <a:extLst>
                    <a:ext uri="{9D8B030D-6E8A-4147-A177-3AD203B41FA5}">
                      <a16:colId xmlns:a16="http://schemas.microsoft.com/office/drawing/2014/main" val="305890690"/>
                    </a:ext>
                  </a:extLst>
                </a:gridCol>
                <a:gridCol w="2789177">
                  <a:extLst>
                    <a:ext uri="{9D8B030D-6E8A-4147-A177-3AD203B41FA5}">
                      <a16:colId xmlns:a16="http://schemas.microsoft.com/office/drawing/2014/main" val="3977294017"/>
                    </a:ext>
                  </a:extLst>
                </a:gridCol>
                <a:gridCol w="522971">
                  <a:extLst>
                    <a:ext uri="{9D8B030D-6E8A-4147-A177-3AD203B41FA5}">
                      <a16:colId xmlns:a16="http://schemas.microsoft.com/office/drawing/2014/main" val="479274314"/>
                    </a:ext>
                  </a:extLst>
                </a:gridCol>
                <a:gridCol w="522971">
                  <a:extLst>
                    <a:ext uri="{9D8B030D-6E8A-4147-A177-3AD203B41FA5}">
                      <a16:colId xmlns:a16="http://schemas.microsoft.com/office/drawing/2014/main" val="1276553151"/>
                    </a:ext>
                  </a:extLst>
                </a:gridCol>
                <a:gridCol w="522971">
                  <a:extLst>
                    <a:ext uri="{9D8B030D-6E8A-4147-A177-3AD203B41FA5}">
                      <a16:colId xmlns:a16="http://schemas.microsoft.com/office/drawing/2014/main" val="820660845"/>
                    </a:ext>
                  </a:extLst>
                </a:gridCol>
              </a:tblGrid>
              <a:tr h="18739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Budapest University of Technology and Economics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Electrical Engineering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MSc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English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287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extLst>
                  <a:ext uri="{0D108BD9-81ED-4DB2-BD59-A6C34878D82A}">
                    <a16:rowId xmlns:a16="http://schemas.microsoft.com/office/drawing/2014/main" val="3868533662"/>
                  </a:ext>
                </a:extLst>
              </a:tr>
              <a:tr h="18739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University of Debrecen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Medicine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OTM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English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267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extLst>
                  <a:ext uri="{0D108BD9-81ED-4DB2-BD59-A6C34878D82A}">
                    <a16:rowId xmlns:a16="http://schemas.microsoft.com/office/drawing/2014/main" val="839875912"/>
                  </a:ext>
                </a:extLst>
              </a:tr>
              <a:tr h="18739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Corvinus University of Budapest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Master of Business Administration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MSc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English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247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extLst>
                  <a:ext uri="{0D108BD9-81ED-4DB2-BD59-A6C34878D82A}">
                    <a16:rowId xmlns:a16="http://schemas.microsoft.com/office/drawing/2014/main" val="3661316686"/>
                  </a:ext>
                </a:extLst>
              </a:tr>
              <a:tr h="18739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Budapest University of Technology and Economics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Electrical Engineering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Phd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English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198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extLst>
                  <a:ext uri="{0D108BD9-81ED-4DB2-BD59-A6C34878D82A}">
                    <a16:rowId xmlns:a16="http://schemas.microsoft.com/office/drawing/2014/main" val="2896594708"/>
                  </a:ext>
                </a:extLst>
              </a:tr>
              <a:tr h="18739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University of Debrecen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Engineering Management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MSc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English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198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extLst>
                  <a:ext uri="{0D108BD9-81ED-4DB2-BD59-A6C34878D82A}">
                    <a16:rowId xmlns:a16="http://schemas.microsoft.com/office/drawing/2014/main" val="943778230"/>
                  </a:ext>
                </a:extLst>
              </a:tr>
              <a:tr h="18739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Corvinus University of Budapest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International Relations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Ma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English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196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extLst>
                  <a:ext uri="{0D108BD9-81ED-4DB2-BD59-A6C34878D82A}">
                    <a16:rowId xmlns:a16="http://schemas.microsoft.com/office/drawing/2014/main" val="861109447"/>
                  </a:ext>
                </a:extLst>
              </a:tr>
              <a:tr h="18739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Budapest University of Technology and Economics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Structural Engineering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MSc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English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180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extLst>
                  <a:ext uri="{0D108BD9-81ED-4DB2-BD59-A6C34878D82A}">
                    <a16:rowId xmlns:a16="http://schemas.microsoft.com/office/drawing/2014/main" val="1937035240"/>
                  </a:ext>
                </a:extLst>
              </a:tr>
              <a:tr h="18739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Corvinus University of Budapest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International Economy and Business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Ma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English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164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extLst>
                  <a:ext uri="{0D108BD9-81ED-4DB2-BD59-A6C34878D82A}">
                    <a16:rowId xmlns:a16="http://schemas.microsoft.com/office/drawing/2014/main" val="976113020"/>
                  </a:ext>
                </a:extLst>
              </a:tr>
              <a:tr h="18739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Budapest Business School - University of Applied Sciences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International Economy and Business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Ma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English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158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extLst>
                  <a:ext uri="{0D108BD9-81ED-4DB2-BD59-A6C34878D82A}">
                    <a16:rowId xmlns:a16="http://schemas.microsoft.com/office/drawing/2014/main" val="3744510039"/>
                  </a:ext>
                </a:extLst>
              </a:tr>
              <a:tr h="18739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University of Szeged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Medicine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OTM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English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156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extLst>
                  <a:ext uri="{0D108BD9-81ED-4DB2-BD59-A6C34878D82A}">
                    <a16:rowId xmlns:a16="http://schemas.microsoft.com/office/drawing/2014/main" val="3729228548"/>
                  </a:ext>
                </a:extLst>
              </a:tr>
              <a:tr h="18739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University of Pécs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Medicine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OTM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English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151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extLst>
                  <a:ext uri="{0D108BD9-81ED-4DB2-BD59-A6C34878D82A}">
                    <a16:rowId xmlns:a16="http://schemas.microsoft.com/office/drawing/2014/main" val="4190735429"/>
                  </a:ext>
                </a:extLst>
              </a:tr>
              <a:tr h="18739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Corvinus University of Budapest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International Relations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Ba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English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151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extLst>
                  <a:ext uri="{0D108BD9-81ED-4DB2-BD59-A6C34878D82A}">
                    <a16:rowId xmlns:a16="http://schemas.microsoft.com/office/drawing/2014/main" val="3605273644"/>
                  </a:ext>
                </a:extLst>
              </a:tr>
              <a:tr h="18739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Eötvös Lorand University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Computer Science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MSc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English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150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extLst>
                  <a:ext uri="{0D108BD9-81ED-4DB2-BD59-A6C34878D82A}">
                    <a16:rowId xmlns:a16="http://schemas.microsoft.com/office/drawing/2014/main" val="3069814040"/>
                  </a:ext>
                </a:extLst>
              </a:tr>
              <a:tr h="18739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Budapest University of Technology and Economics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Architectural Engineering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OTM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English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142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extLst>
                  <a:ext uri="{0D108BD9-81ED-4DB2-BD59-A6C34878D82A}">
                    <a16:rowId xmlns:a16="http://schemas.microsoft.com/office/drawing/2014/main" val="3306131142"/>
                  </a:ext>
                </a:extLst>
              </a:tr>
              <a:tr h="18739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Budapest Business School - University of Applied Sciences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Tourism Management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Ma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English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141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extLst>
                  <a:ext uri="{0D108BD9-81ED-4DB2-BD59-A6C34878D82A}">
                    <a16:rowId xmlns:a16="http://schemas.microsoft.com/office/drawing/2014/main" val="814063240"/>
                  </a:ext>
                </a:extLst>
              </a:tr>
              <a:tr h="18739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Eötvös Lorand University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Computer Science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Bsc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English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139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extLst>
                  <a:ext uri="{0D108BD9-81ED-4DB2-BD59-A6C34878D82A}">
                    <a16:rowId xmlns:a16="http://schemas.microsoft.com/office/drawing/2014/main" val="3880232950"/>
                  </a:ext>
                </a:extLst>
              </a:tr>
              <a:tr h="18739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Budapest University of Technology and Economics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Computer Science Engineering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Bsc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English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136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extLst>
                  <a:ext uri="{0D108BD9-81ED-4DB2-BD59-A6C34878D82A}">
                    <a16:rowId xmlns:a16="http://schemas.microsoft.com/office/drawing/2014/main" val="3602736515"/>
                  </a:ext>
                </a:extLst>
              </a:tr>
              <a:tr h="18739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Corvinus University of Budapest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Economic Analysis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MSc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English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130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extLst>
                  <a:ext uri="{0D108BD9-81ED-4DB2-BD59-A6C34878D82A}">
                    <a16:rowId xmlns:a16="http://schemas.microsoft.com/office/drawing/2014/main" val="1129481000"/>
                  </a:ext>
                </a:extLst>
              </a:tr>
              <a:tr h="18739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Budapest University of Technology and Economics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Transportation Engineering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MSc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English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129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extLst>
                  <a:ext uri="{0D108BD9-81ED-4DB2-BD59-A6C34878D82A}">
                    <a16:rowId xmlns:a16="http://schemas.microsoft.com/office/drawing/2014/main" val="1318789465"/>
                  </a:ext>
                </a:extLst>
              </a:tr>
              <a:tr h="18739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University of Miskolc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Master of Business Administration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MSc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English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120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extLst>
                  <a:ext uri="{0D108BD9-81ED-4DB2-BD59-A6C34878D82A}">
                    <a16:rowId xmlns:a16="http://schemas.microsoft.com/office/drawing/2014/main" val="3073717504"/>
                  </a:ext>
                </a:extLst>
              </a:tr>
              <a:tr h="18739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Budapest University of Technology and Economics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Mechanical Engineering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Bsc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English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117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extLst>
                  <a:ext uri="{0D108BD9-81ED-4DB2-BD59-A6C34878D82A}">
                    <a16:rowId xmlns:a16="http://schemas.microsoft.com/office/drawing/2014/main" val="3165874811"/>
                  </a:ext>
                </a:extLst>
              </a:tr>
              <a:tr h="18739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Corvinus University of Budapest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Marketing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MSc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English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112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extLst>
                  <a:ext uri="{0D108BD9-81ED-4DB2-BD59-A6C34878D82A}">
                    <a16:rowId xmlns:a16="http://schemas.microsoft.com/office/drawing/2014/main" val="1562563045"/>
                  </a:ext>
                </a:extLst>
              </a:tr>
              <a:tr h="18739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Budapest University of Technology and Economics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Civil Engineering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Bsc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English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106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extLst>
                  <a:ext uri="{0D108BD9-81ED-4DB2-BD59-A6C34878D82A}">
                    <a16:rowId xmlns:a16="http://schemas.microsoft.com/office/drawing/2014/main" val="3701164661"/>
                  </a:ext>
                </a:extLst>
              </a:tr>
              <a:tr h="18739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Budapest University of Technology and Economics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Civil Engineering and Earth Science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Phd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English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103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extLst>
                  <a:ext uri="{0D108BD9-81ED-4DB2-BD59-A6C34878D82A}">
                    <a16:rowId xmlns:a16="http://schemas.microsoft.com/office/drawing/2014/main" val="1582234480"/>
                  </a:ext>
                </a:extLst>
              </a:tr>
              <a:tr h="18739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Budapest University of Technology and Economics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Computer Science Engineering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MSc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English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100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9" marR="6489" marT="6489" marB="0" anchor="b"/>
                </a:tc>
                <a:extLst>
                  <a:ext uri="{0D108BD9-81ED-4DB2-BD59-A6C34878D82A}">
                    <a16:rowId xmlns:a16="http://schemas.microsoft.com/office/drawing/2014/main" val="34149055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048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4220"/>
            <a:ext cx="9144000" cy="6982220"/>
          </a:xfr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44624"/>
            <a:ext cx="7344816" cy="1210146"/>
          </a:xfrm>
        </p:spPr>
        <p:txBody>
          <a:bodyPr>
            <a:normAutofit/>
          </a:bodyPr>
          <a:lstStyle/>
          <a:p>
            <a:r>
              <a:rPr lang="hu-HU" sz="3200" b="1" dirty="0" smtClean="0"/>
              <a:t>A hallgatói pályázat tervezett menetrendje</a:t>
            </a:r>
            <a:endParaRPr lang="hu-HU" sz="3200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560717325"/>
              </p:ext>
            </p:extLst>
          </p:nvPr>
        </p:nvGraphicFramePr>
        <p:xfrm>
          <a:off x="244302" y="2204864"/>
          <a:ext cx="8792194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Szövegdoboz 7"/>
          <p:cNvSpPr txBox="1"/>
          <p:nvPr/>
        </p:nvSpPr>
        <p:spPr>
          <a:xfrm>
            <a:off x="683568" y="1412776"/>
            <a:ext cx="669674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sz="2800" dirty="0"/>
          </a:p>
          <a:p>
            <a:endParaRPr lang="hu-HU" dirty="0" smtClean="0"/>
          </a:p>
          <a:p>
            <a:r>
              <a:rPr lang="hu-HU" sz="2800" i="1" dirty="0" smtClean="0"/>
              <a:t>2017. január 4. – 2017. június (közepe)</a:t>
            </a:r>
            <a:endParaRPr lang="hu-HU" sz="2800" i="1" dirty="0"/>
          </a:p>
        </p:txBody>
      </p:sp>
    </p:spTree>
    <p:extLst>
      <p:ext uri="{BB962C8B-B14F-4D97-AF65-F5344CB8AC3E}">
        <p14:creationId xmlns:p14="http://schemas.microsoft.com/office/powerpoint/2010/main" val="177764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" y="-1"/>
            <a:ext cx="9139343" cy="6286321"/>
          </a:xfrm>
          <a:prstGeom prst="rect">
            <a:avLst/>
          </a:prstGeom>
        </p:spPr>
      </p:pic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79512" y="2060848"/>
            <a:ext cx="8784976" cy="3636404"/>
          </a:xfrm>
        </p:spPr>
        <p:txBody>
          <a:bodyPr>
            <a:normAutofit/>
          </a:bodyPr>
          <a:lstStyle/>
          <a:p>
            <a:endParaRPr lang="hu-HU" b="1" dirty="0" smtClean="0"/>
          </a:p>
          <a:p>
            <a:r>
              <a:rPr lang="hu-HU" altLang="hu-HU" sz="3600" b="1" dirty="0" smtClean="0"/>
              <a:t>Köszönöm a figyelmet!</a:t>
            </a:r>
            <a:endParaRPr lang="hu-HU" altLang="hu-HU" sz="3600" b="1" dirty="0"/>
          </a:p>
        </p:txBody>
      </p:sp>
      <p:sp>
        <p:nvSpPr>
          <p:cNvPr id="7" name="Alcím 2"/>
          <p:cNvSpPr txBox="1">
            <a:spLocks/>
          </p:cNvSpPr>
          <p:nvPr/>
        </p:nvSpPr>
        <p:spPr>
          <a:xfrm>
            <a:off x="293445" y="4941168"/>
            <a:ext cx="8784976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4380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99176" cy="1008112"/>
          </a:xfrm>
        </p:spPr>
        <p:txBody>
          <a:bodyPr>
            <a:normAutofit/>
          </a:bodyPr>
          <a:lstStyle/>
          <a:p>
            <a:r>
              <a:rPr lang="hu-HU" sz="3200" dirty="0" smtClean="0"/>
              <a:t>A program keretei: küldő partnerek</a:t>
            </a:r>
            <a:endParaRPr lang="hu-HU" sz="3200" dirty="0"/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>
          <a:xfrm>
            <a:off x="220186" y="1196752"/>
            <a:ext cx="339472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dirty="0" smtClean="0"/>
              <a:t>Régiók:</a:t>
            </a:r>
          </a:p>
          <a:p>
            <a:r>
              <a:rPr lang="hu-HU" sz="2400" dirty="0" smtClean="0"/>
              <a:t>Nyugat-Balkán (6)</a:t>
            </a:r>
          </a:p>
          <a:p>
            <a:r>
              <a:rPr lang="hu-HU" sz="2400" dirty="0" smtClean="0"/>
              <a:t>Kelet-Európa (5)</a:t>
            </a:r>
          </a:p>
          <a:p>
            <a:r>
              <a:rPr lang="hu-HU" sz="2400" dirty="0" smtClean="0"/>
              <a:t>Közép-Ázsia (5)</a:t>
            </a:r>
          </a:p>
          <a:p>
            <a:r>
              <a:rPr lang="hu-HU" sz="2400" dirty="0" smtClean="0"/>
              <a:t>Távol-Kelet (3)</a:t>
            </a:r>
          </a:p>
          <a:p>
            <a:r>
              <a:rPr lang="hu-HU" sz="2400" dirty="0" err="1" smtClean="0"/>
              <a:t>Dél-DK-Ázsia</a:t>
            </a:r>
            <a:r>
              <a:rPr lang="hu-HU" sz="2400" dirty="0" smtClean="0"/>
              <a:t> (8)</a:t>
            </a:r>
          </a:p>
          <a:p>
            <a:r>
              <a:rPr lang="hu-HU" sz="2400" dirty="0" smtClean="0"/>
              <a:t>Közel-Kelet (8)</a:t>
            </a:r>
          </a:p>
          <a:p>
            <a:r>
              <a:rPr lang="hu-HU" sz="2400" dirty="0" smtClean="0"/>
              <a:t>Észak-Afrika (5)</a:t>
            </a:r>
          </a:p>
          <a:p>
            <a:r>
              <a:rPr lang="hu-HU" sz="2400" dirty="0" err="1" smtClean="0"/>
              <a:t>Szubszaharai</a:t>
            </a:r>
            <a:r>
              <a:rPr lang="hu-HU" sz="2400" dirty="0" smtClean="0"/>
              <a:t> Afrika (8)</a:t>
            </a:r>
          </a:p>
          <a:p>
            <a:r>
              <a:rPr lang="hu-HU" sz="2400" dirty="0" smtClean="0"/>
              <a:t>Dél-Amerika (8)</a:t>
            </a:r>
          </a:p>
          <a:p>
            <a:pPr lvl="1"/>
            <a:endParaRPr lang="hu-HU" dirty="0" smtClean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625991775"/>
              </p:ext>
            </p:extLst>
          </p:nvPr>
        </p:nvGraphicFramePr>
        <p:xfrm>
          <a:off x="4121696" y="4725144"/>
          <a:ext cx="4499992" cy="1419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Kép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112168"/>
            <a:ext cx="5771356" cy="3576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18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99176" cy="1008112"/>
          </a:xfrm>
        </p:spPr>
        <p:txBody>
          <a:bodyPr>
            <a:normAutofit/>
          </a:bodyPr>
          <a:lstStyle/>
          <a:p>
            <a:r>
              <a:rPr lang="hu-HU" sz="3200" dirty="0" smtClean="0"/>
              <a:t>A program keretei: hallgatók</a:t>
            </a:r>
            <a:endParaRPr lang="hu-HU" sz="3200" dirty="0"/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>
          <a:xfrm>
            <a:off x="457200" y="1600200"/>
            <a:ext cx="4546848" cy="4525963"/>
          </a:xfrm>
        </p:spPr>
        <p:txBody>
          <a:bodyPr/>
          <a:lstStyle/>
          <a:p>
            <a:r>
              <a:rPr lang="hu-HU" dirty="0" smtClean="0"/>
              <a:t>Folyamatos dinamikus növekedés:</a:t>
            </a:r>
          </a:p>
          <a:p>
            <a:pPr lvl="1"/>
            <a:r>
              <a:rPr lang="hu-HU" dirty="0" smtClean="0"/>
              <a:t>Évente az új belépők száma meghaladhatja a 4000-et</a:t>
            </a:r>
          </a:p>
          <a:p>
            <a:pPr lvl="1"/>
            <a:r>
              <a:rPr lang="hu-HU" dirty="0" smtClean="0"/>
              <a:t>A program csúcsán az itt tanuló ösztöndíjasok száma meghaladhatja a 12 000-et</a:t>
            </a:r>
          </a:p>
          <a:p>
            <a:pPr lvl="1"/>
            <a:endParaRPr lang="hu-HU" dirty="0" smtClean="0"/>
          </a:p>
        </p:txBody>
      </p:sp>
      <p:graphicFrame>
        <p:nvGraphicFramePr>
          <p:cNvPr id="4" name="Diagra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8983421"/>
              </p:ext>
            </p:extLst>
          </p:nvPr>
        </p:nvGraphicFramePr>
        <p:xfrm>
          <a:off x="4932040" y="1124744"/>
          <a:ext cx="4140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793174"/>
              </p:ext>
            </p:extLst>
          </p:nvPr>
        </p:nvGraphicFramePr>
        <p:xfrm>
          <a:off x="5292080" y="4005064"/>
          <a:ext cx="3768080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4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4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8884">
                <a:tc>
                  <a:txBody>
                    <a:bodyPr/>
                    <a:lstStyle/>
                    <a:p>
                      <a:r>
                        <a:rPr lang="hu-HU" dirty="0" smtClean="0"/>
                        <a:t>Képzési szint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Százalék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884"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Alap (osztatlan, előkészítő)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38%</a:t>
                      </a:r>
                      <a:endParaRPr lang="hu-H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884"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Mester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47,8%</a:t>
                      </a:r>
                      <a:endParaRPr lang="hu-H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884"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Doktori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14,2%</a:t>
                      </a:r>
                      <a:endParaRPr lang="hu-H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ábláza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3773566"/>
              </p:ext>
            </p:extLst>
          </p:nvPr>
        </p:nvGraphicFramePr>
        <p:xfrm>
          <a:off x="5292079" y="5577523"/>
          <a:ext cx="3600401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49493">
                  <a:extLst>
                    <a:ext uri="{9D8B030D-6E8A-4147-A177-3AD203B41FA5}">
                      <a16:colId xmlns:a16="http://schemas.microsoft.com/office/drawing/2014/main" val="1968941705"/>
                    </a:ext>
                  </a:extLst>
                </a:gridCol>
                <a:gridCol w="698585">
                  <a:extLst>
                    <a:ext uri="{9D8B030D-6E8A-4147-A177-3AD203B41FA5}">
                      <a16:colId xmlns:a16="http://schemas.microsoft.com/office/drawing/2014/main" val="1438366992"/>
                    </a:ext>
                  </a:extLst>
                </a:gridCol>
                <a:gridCol w="752323">
                  <a:extLst>
                    <a:ext uri="{9D8B030D-6E8A-4147-A177-3AD203B41FA5}">
                      <a16:colId xmlns:a16="http://schemas.microsoft.com/office/drawing/2014/main" val="3497318728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Képzési</a:t>
                      </a:r>
                      <a:r>
                        <a:rPr lang="hu-HU" sz="11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szint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 dirty="0" smtClean="0">
                          <a:effectLst/>
                        </a:rPr>
                        <a:t>Szám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 dirty="0" smtClean="0">
                          <a:effectLst/>
                        </a:rPr>
                        <a:t>Arány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6299085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Előkészítő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u="none" strike="noStrike">
                          <a:effectLst/>
                        </a:rPr>
                        <a:t>307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u="none" strike="noStrike">
                          <a:effectLst/>
                        </a:rPr>
                        <a:t>2%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4240077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Alapképzés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u="none" strike="noStrike">
                          <a:effectLst/>
                        </a:rPr>
                        <a:t>3470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u="none" strike="noStrike">
                          <a:effectLst/>
                        </a:rPr>
                        <a:t>24%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5812667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Osztatlan képzés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u="none" strike="noStrike">
                          <a:effectLst/>
                        </a:rPr>
                        <a:t>994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u="none" strike="noStrike">
                          <a:effectLst/>
                        </a:rPr>
                        <a:t>7%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197676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Mesterképzés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u="none" strike="noStrike">
                          <a:effectLst/>
                        </a:rPr>
                        <a:t>6838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u="none" strike="noStrike">
                          <a:effectLst/>
                        </a:rPr>
                        <a:t>47%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5643672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Doktori képzés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u="none" strike="noStrike">
                          <a:effectLst/>
                        </a:rPr>
                        <a:t>2976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u="none" strike="noStrike" dirty="0">
                          <a:effectLst/>
                        </a:rPr>
                        <a:t>20%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69609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874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99176" cy="1008112"/>
          </a:xfrm>
        </p:spPr>
        <p:txBody>
          <a:bodyPr>
            <a:normAutofit/>
          </a:bodyPr>
          <a:lstStyle/>
          <a:p>
            <a:r>
              <a:rPr lang="hu-HU" sz="3200" dirty="0" smtClean="0"/>
              <a:t>A program keretei: intézmények és képzések</a:t>
            </a:r>
            <a:endParaRPr lang="hu-HU" sz="3200" dirty="0"/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>
          <a:xfrm>
            <a:off x="457200" y="1600200"/>
            <a:ext cx="8075240" cy="4525963"/>
          </a:xfrm>
        </p:spPr>
        <p:txBody>
          <a:bodyPr/>
          <a:lstStyle/>
          <a:p>
            <a:r>
              <a:rPr lang="hu-HU" dirty="0" smtClean="0"/>
              <a:t>Állami és egyházi intézmények: 27</a:t>
            </a:r>
          </a:p>
          <a:p>
            <a:r>
              <a:rPr lang="hu-HU" dirty="0" smtClean="0"/>
              <a:t>Alap, mester, doktori képzések és előkészítők (magyar nyelvű, zenei): 421</a:t>
            </a:r>
          </a:p>
          <a:p>
            <a:endParaRPr lang="hu-HU" dirty="0" smtClean="0"/>
          </a:p>
          <a:p>
            <a:pPr lvl="1"/>
            <a:endParaRPr lang="hu-HU" dirty="0" smtClean="0"/>
          </a:p>
        </p:txBody>
      </p:sp>
      <p:graphicFrame>
        <p:nvGraphicFramePr>
          <p:cNvPr id="3" name="Tábláza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409241"/>
              </p:ext>
            </p:extLst>
          </p:nvPr>
        </p:nvGraphicFramePr>
        <p:xfrm>
          <a:off x="1043608" y="3429000"/>
          <a:ext cx="6624736" cy="24784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12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62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73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74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Képzés szintje</a:t>
                      </a:r>
                      <a:endParaRPr lang="hu-H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db</a:t>
                      </a:r>
                      <a:endParaRPr lang="hu-H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Éves kvóta a munkatervekben felajánlva</a:t>
                      </a:r>
                      <a:endParaRPr lang="hu-H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Az intézmények által megadott kapacitás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Alapképzés és előkészítő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effectLst/>
                        </a:rPr>
                        <a:t>127</a:t>
                      </a:r>
                      <a:endParaRPr lang="hu-H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1500 </a:t>
                      </a:r>
                      <a:endParaRPr lang="hu-H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effectLst/>
                        </a:rPr>
                        <a:t>3710</a:t>
                      </a:r>
                      <a:endParaRPr lang="hu-H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Mesterképzés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effectLst/>
                        </a:rPr>
                        <a:t>165</a:t>
                      </a:r>
                      <a:endParaRPr lang="hu-H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1600</a:t>
                      </a:r>
                      <a:endParaRPr lang="hu-H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effectLst/>
                        </a:rPr>
                        <a:t>3924</a:t>
                      </a:r>
                      <a:endParaRPr lang="hu-H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Doktori képzés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effectLst/>
                        </a:rPr>
                        <a:t>118</a:t>
                      </a:r>
                      <a:endParaRPr lang="hu-H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700</a:t>
                      </a:r>
                      <a:endParaRPr lang="hu-H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effectLst/>
                        </a:rPr>
                        <a:t>1188</a:t>
                      </a:r>
                      <a:endParaRPr lang="hu-H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9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Összesen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effectLst/>
                        </a:rPr>
                        <a:t>410</a:t>
                      </a:r>
                      <a:endParaRPr lang="hu-H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3800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effectLst/>
                        </a:rPr>
                        <a:t>8822</a:t>
                      </a:r>
                      <a:endParaRPr lang="hu-H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7821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99176" cy="1008112"/>
          </a:xfrm>
        </p:spPr>
        <p:txBody>
          <a:bodyPr>
            <a:normAutofit/>
          </a:bodyPr>
          <a:lstStyle/>
          <a:p>
            <a:r>
              <a:rPr lang="hu-HU" sz="3200" dirty="0" smtClean="0"/>
              <a:t>Promóciós eredmények</a:t>
            </a:r>
            <a:endParaRPr lang="hu-HU" sz="3200" dirty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20328"/>
            <a:ext cx="9144000" cy="3617343"/>
          </a:xfrm>
          <a:prstGeom prst="rect">
            <a:avLst/>
          </a:prstGeom>
        </p:spPr>
      </p:pic>
      <p:sp>
        <p:nvSpPr>
          <p:cNvPr id="4" name="Szövegdoboz 3"/>
          <p:cNvSpPr txBox="1"/>
          <p:nvPr/>
        </p:nvSpPr>
        <p:spPr>
          <a:xfrm>
            <a:off x="467544" y="5589240"/>
            <a:ext cx="62646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smtClean="0"/>
              <a:t>Google </a:t>
            </a:r>
            <a:r>
              <a:rPr lang="hu-HU" sz="1200" dirty="0" err="1" smtClean="0"/>
              <a:t>trends</a:t>
            </a:r>
            <a:r>
              <a:rPr lang="hu-HU" sz="1200" dirty="0" smtClean="0"/>
              <a:t>, 2017.03.07-i internetes keresési adatok alapján</a:t>
            </a:r>
            <a:endParaRPr lang="hu-HU" sz="1200" dirty="0"/>
          </a:p>
        </p:txBody>
      </p:sp>
      <p:sp>
        <p:nvSpPr>
          <p:cNvPr id="5" name="Szövegdoboz 4"/>
          <p:cNvSpPr txBox="1"/>
          <p:nvPr/>
        </p:nvSpPr>
        <p:spPr>
          <a:xfrm>
            <a:off x="2411760" y="162032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0070C0"/>
                </a:solidFill>
              </a:rPr>
              <a:t>A program indulása</a:t>
            </a:r>
            <a:endParaRPr lang="hu-HU" dirty="0">
              <a:solidFill>
                <a:srgbClr val="0070C0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4608667" y="1582117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0070C0"/>
                </a:solidFill>
              </a:rPr>
              <a:t>2015. 04.30 – 1. kör</a:t>
            </a:r>
            <a:endParaRPr lang="hu-HU" dirty="0">
              <a:solidFill>
                <a:srgbClr val="0070C0"/>
              </a:solidFill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6169980" y="1610260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0070C0"/>
                </a:solidFill>
              </a:rPr>
              <a:t>2016. 03.21 – 2. kör</a:t>
            </a:r>
            <a:endParaRPr lang="hu-HU" dirty="0">
              <a:solidFill>
                <a:srgbClr val="0070C0"/>
              </a:solidFill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7670024" y="1620326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0070C0"/>
                </a:solidFill>
              </a:rPr>
              <a:t>2017. 03.05 – 3. kör</a:t>
            </a:r>
            <a:endParaRPr lang="hu-HU" dirty="0">
              <a:solidFill>
                <a:srgbClr val="0070C0"/>
              </a:solidFill>
            </a:endParaRPr>
          </a:p>
        </p:txBody>
      </p:sp>
      <p:cxnSp>
        <p:nvCxnSpPr>
          <p:cNvPr id="11" name="Egyenes összekötő nyíllal 10"/>
          <p:cNvCxnSpPr/>
          <p:nvPr/>
        </p:nvCxnSpPr>
        <p:spPr>
          <a:xfrm>
            <a:off x="5148064" y="2276723"/>
            <a:ext cx="648072" cy="18003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Egyenes összekötő nyíllal 11"/>
          <p:cNvCxnSpPr/>
          <p:nvPr/>
        </p:nvCxnSpPr>
        <p:spPr>
          <a:xfrm>
            <a:off x="6773868" y="2014446"/>
            <a:ext cx="648072" cy="18003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Egyenes összekötő nyíllal 12"/>
          <p:cNvCxnSpPr/>
          <p:nvPr/>
        </p:nvCxnSpPr>
        <p:spPr>
          <a:xfrm>
            <a:off x="8534120" y="1951814"/>
            <a:ext cx="502376" cy="6850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Egyenes összekötő nyíllal 14"/>
          <p:cNvCxnSpPr/>
          <p:nvPr/>
        </p:nvCxnSpPr>
        <p:spPr>
          <a:xfrm>
            <a:off x="2735796" y="2018032"/>
            <a:ext cx="252028" cy="1915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418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99176" cy="1008112"/>
          </a:xfrm>
        </p:spPr>
        <p:txBody>
          <a:bodyPr>
            <a:normAutofit/>
          </a:bodyPr>
          <a:lstStyle/>
          <a:p>
            <a:r>
              <a:rPr lang="hu-HU" sz="3200" dirty="0" smtClean="0"/>
              <a:t>Promóciós eredmények</a:t>
            </a:r>
            <a:endParaRPr lang="hu-HU" sz="3200" dirty="0"/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36" y="990259"/>
            <a:ext cx="8621328" cy="4877481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261424" y="6021288"/>
            <a:ext cx="62646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smtClean="0"/>
              <a:t>Google </a:t>
            </a:r>
            <a:r>
              <a:rPr lang="hu-HU" sz="1200" dirty="0" err="1" smtClean="0"/>
              <a:t>trends</a:t>
            </a:r>
            <a:r>
              <a:rPr lang="hu-HU" sz="1200" dirty="0" smtClean="0"/>
              <a:t>, 2017.03.07-i internetes keresési adatok alapján</a:t>
            </a:r>
            <a:endParaRPr lang="hu-HU" sz="1200" dirty="0"/>
          </a:p>
        </p:txBody>
      </p:sp>
    </p:spTree>
    <p:extLst>
      <p:ext uri="{BB962C8B-B14F-4D97-AF65-F5344CB8AC3E}">
        <p14:creationId xmlns:p14="http://schemas.microsoft.com/office/powerpoint/2010/main" val="423741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rtalom helye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0473679"/>
              </p:ext>
            </p:extLst>
          </p:nvPr>
        </p:nvGraphicFramePr>
        <p:xfrm>
          <a:off x="827584" y="1052736"/>
          <a:ext cx="7421779" cy="46619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15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63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67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6768">
                  <a:extLst>
                    <a:ext uri="{9D8B030D-6E8A-4147-A177-3AD203B41FA5}">
                      <a16:colId xmlns:a16="http://schemas.microsoft.com/office/drawing/2014/main" val="687786709"/>
                    </a:ext>
                  </a:extLst>
                </a:gridCol>
                <a:gridCol w="1146768">
                  <a:extLst>
                    <a:ext uri="{9D8B030D-6E8A-4147-A177-3AD203B41FA5}">
                      <a16:colId xmlns:a16="http://schemas.microsoft.com/office/drawing/2014/main" val="2601655213"/>
                    </a:ext>
                  </a:extLst>
                </a:gridCol>
              </a:tblGrid>
              <a:tr h="4064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Stipendium Hungaricum főoldal látogatottsága a pályázati időszakban (január-március 21.)</a:t>
                      </a:r>
                      <a:endParaRPr lang="hu-H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2016. január</a:t>
                      </a:r>
                      <a:endParaRPr lang="hu-H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2017. január</a:t>
                      </a:r>
                      <a:endParaRPr lang="hu-H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2016. február</a:t>
                      </a:r>
                      <a:endParaRPr lang="hu-H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2017.február</a:t>
                      </a:r>
                      <a:endParaRPr lang="hu-H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Összes</a:t>
                      </a:r>
                      <a:endParaRPr lang="hu-H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>
                          <a:effectLst/>
                          <a:latin typeface="+mn-lt"/>
                        </a:rPr>
                        <a:t>200 467</a:t>
                      </a:r>
                      <a:endParaRPr lang="hu-HU" sz="1600" b="0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375 779</a:t>
                      </a:r>
                      <a:endParaRPr lang="hu-HU" sz="1600" b="0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>
                          <a:effectLst/>
                          <a:latin typeface="+mn-lt"/>
                        </a:rPr>
                        <a:t>321 258</a:t>
                      </a:r>
                      <a:endParaRPr lang="hu-HU" sz="1600" b="0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593 568</a:t>
                      </a:r>
                      <a:endParaRPr lang="hu-HU" sz="1600" b="0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6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Leggyakrabb látogatások országonként:</a:t>
                      </a:r>
                      <a:endParaRPr lang="hu-H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hu-HU" sz="1600" b="0" i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hu-HU" sz="1600" b="0" i="0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hu-HU" sz="1600" b="0" i="0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hu-HU" sz="1600" b="0" i="0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4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Pakisztán</a:t>
                      </a:r>
                      <a:endParaRPr lang="hu-H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>
                          <a:effectLst/>
                          <a:latin typeface="+mn-lt"/>
                        </a:rPr>
                        <a:t>23 464</a:t>
                      </a:r>
                      <a:endParaRPr lang="hu-HU" sz="1600" b="0" i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14242</a:t>
                      </a:r>
                      <a:endParaRPr lang="hu-HU" sz="1600" b="0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>
                          <a:effectLst/>
                          <a:latin typeface="+mn-lt"/>
                        </a:rPr>
                        <a:t>61 973</a:t>
                      </a:r>
                      <a:endParaRPr lang="hu-HU" sz="1600" b="0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40950</a:t>
                      </a:r>
                      <a:endParaRPr lang="hu-HU" sz="1600" b="0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4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Jordánia</a:t>
                      </a:r>
                      <a:endParaRPr lang="hu-H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>
                          <a:effectLst/>
                          <a:latin typeface="+mn-lt"/>
                        </a:rPr>
                        <a:t>10 472</a:t>
                      </a:r>
                      <a:endParaRPr lang="hu-HU" sz="1600" b="0" i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13419</a:t>
                      </a:r>
                      <a:endParaRPr lang="hu-HU" sz="1600" b="0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>
                          <a:effectLst/>
                          <a:latin typeface="+mn-lt"/>
                        </a:rPr>
                        <a:t>8 477</a:t>
                      </a:r>
                      <a:endParaRPr lang="hu-HU" sz="1600" b="0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16562</a:t>
                      </a:r>
                      <a:endParaRPr lang="hu-HU" sz="1600" b="0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34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Algéria</a:t>
                      </a:r>
                      <a:endParaRPr lang="hu-H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>
                          <a:effectLst/>
                          <a:latin typeface="+mn-lt"/>
                        </a:rPr>
                        <a:t>11 183</a:t>
                      </a:r>
                      <a:endParaRPr lang="hu-HU" sz="1600" b="0" i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Na</a:t>
                      </a:r>
                      <a:endParaRPr lang="hu-HU" sz="1600" b="0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>
                          <a:effectLst/>
                          <a:latin typeface="+mn-lt"/>
                        </a:rPr>
                        <a:t>12 679</a:t>
                      </a:r>
                      <a:endParaRPr lang="hu-HU" sz="1600" b="0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12519</a:t>
                      </a:r>
                      <a:endParaRPr lang="hu-HU" sz="1600" b="0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34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>
                          <a:effectLst/>
                        </a:rPr>
                        <a:t>Ghána</a:t>
                      </a:r>
                      <a:endParaRPr lang="hu-H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>
                          <a:effectLst/>
                          <a:latin typeface="+mn-lt"/>
                        </a:rPr>
                        <a:t>na</a:t>
                      </a:r>
                      <a:endParaRPr lang="hu-HU" sz="1600" b="0" i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na</a:t>
                      </a:r>
                      <a:endParaRPr lang="hu-HU" sz="1600" b="0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>
                          <a:effectLst/>
                          <a:latin typeface="+mn-lt"/>
                        </a:rPr>
                        <a:t>na</a:t>
                      </a:r>
                      <a:endParaRPr lang="hu-HU" sz="1600" b="0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12571</a:t>
                      </a:r>
                      <a:endParaRPr lang="hu-HU" sz="1600" b="0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34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Oroszország</a:t>
                      </a:r>
                      <a:endParaRPr lang="hu-H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>
                          <a:effectLst/>
                          <a:latin typeface="+mn-lt"/>
                        </a:rPr>
                        <a:t>na</a:t>
                      </a:r>
                      <a:endParaRPr lang="hu-HU" sz="1600" b="0" i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6060</a:t>
                      </a:r>
                      <a:endParaRPr lang="hu-HU" sz="1600" b="0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>
                          <a:effectLst/>
                          <a:latin typeface="+mn-lt"/>
                        </a:rPr>
                        <a:t>5 383</a:t>
                      </a:r>
                      <a:endParaRPr lang="hu-HU" sz="1600" b="0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9562</a:t>
                      </a:r>
                      <a:endParaRPr lang="hu-HU" sz="1600" b="0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34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Irak</a:t>
                      </a:r>
                      <a:endParaRPr lang="hu-H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>
                          <a:effectLst/>
                          <a:latin typeface="+mn-lt"/>
                        </a:rPr>
                        <a:t>6 887</a:t>
                      </a:r>
                      <a:endParaRPr lang="hu-HU" sz="1600" b="0" i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5899</a:t>
                      </a:r>
                      <a:endParaRPr lang="hu-HU" sz="1600" b="0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>
                          <a:effectLst/>
                          <a:latin typeface="+mn-lt"/>
                        </a:rPr>
                        <a:t>4 458</a:t>
                      </a:r>
                      <a:endParaRPr lang="hu-HU" sz="1600" b="0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11123</a:t>
                      </a:r>
                      <a:endParaRPr lang="hu-HU" sz="1600" b="0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34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>
                          <a:effectLst/>
                        </a:rPr>
                        <a:t>Brazília</a:t>
                      </a:r>
                      <a:endParaRPr lang="hu-H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>
                          <a:effectLst/>
                          <a:latin typeface="+mn-lt"/>
                        </a:rPr>
                        <a:t>na</a:t>
                      </a:r>
                      <a:endParaRPr lang="hu-HU" sz="1600" b="0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Na</a:t>
                      </a:r>
                      <a:endParaRPr lang="hu-HU" sz="1600" b="0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>
                          <a:effectLst/>
                          <a:latin typeface="+mn-lt"/>
                        </a:rPr>
                        <a:t>na</a:t>
                      </a:r>
                      <a:endParaRPr lang="hu-HU" sz="1600" b="0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19126</a:t>
                      </a:r>
                      <a:endParaRPr lang="hu-HU" sz="1600" b="0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34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Nigéria</a:t>
                      </a:r>
                      <a:endParaRPr lang="hu-H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>
                          <a:effectLst/>
                          <a:latin typeface="+mn-lt"/>
                        </a:rPr>
                        <a:t>na</a:t>
                      </a:r>
                      <a:endParaRPr lang="hu-HU" sz="1600" b="0" i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17493</a:t>
                      </a:r>
                      <a:endParaRPr lang="hu-HU" sz="1600" b="0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>
                          <a:effectLst/>
                          <a:latin typeface="+mn-lt"/>
                        </a:rPr>
                        <a:t>8 053</a:t>
                      </a:r>
                      <a:endParaRPr lang="hu-HU" sz="1600" b="0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12512</a:t>
                      </a:r>
                      <a:endParaRPr lang="hu-HU" sz="1600" b="0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34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Mexikó</a:t>
                      </a:r>
                      <a:endParaRPr lang="hu-H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>
                          <a:effectLst/>
                          <a:latin typeface="+mn-lt"/>
                        </a:rPr>
                        <a:t>na</a:t>
                      </a:r>
                      <a:endParaRPr lang="hu-HU" sz="1600" b="0" i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4873</a:t>
                      </a:r>
                      <a:endParaRPr lang="hu-HU" sz="1600" b="0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>
                          <a:effectLst/>
                          <a:latin typeface="+mn-lt"/>
                        </a:rPr>
                        <a:t>na</a:t>
                      </a:r>
                      <a:endParaRPr lang="hu-HU" sz="1600" b="0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4982</a:t>
                      </a:r>
                      <a:endParaRPr lang="hu-HU" sz="1600" b="0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34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>
                          <a:effectLst/>
                        </a:rPr>
                        <a:t>Irán</a:t>
                      </a:r>
                      <a:endParaRPr lang="hu-H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>
                          <a:effectLst/>
                          <a:latin typeface="+mn-lt"/>
                        </a:rPr>
                        <a:t>na</a:t>
                      </a:r>
                      <a:endParaRPr lang="hu-HU" sz="1600" b="0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4871</a:t>
                      </a:r>
                      <a:endParaRPr lang="hu-HU" sz="1600" b="0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 smtClean="0">
                          <a:effectLst/>
                          <a:latin typeface="+mn-lt"/>
                        </a:rPr>
                        <a:t>na</a:t>
                      </a:r>
                      <a:endParaRPr lang="hu-HU" sz="1600" b="0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14718</a:t>
                      </a:r>
                      <a:endParaRPr lang="hu-HU" sz="1600" b="0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134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Indonézia</a:t>
                      </a:r>
                      <a:endParaRPr lang="hu-H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>
                          <a:effectLst/>
                          <a:latin typeface="+mn-lt"/>
                        </a:rPr>
                        <a:t>na</a:t>
                      </a:r>
                      <a:endParaRPr lang="hu-HU" sz="1600" b="0" i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9538</a:t>
                      </a:r>
                      <a:endParaRPr lang="hu-HU" sz="1600" b="0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 smtClean="0">
                          <a:effectLst/>
                          <a:latin typeface="+mn-lt"/>
                        </a:rPr>
                        <a:t>na</a:t>
                      </a:r>
                      <a:endParaRPr lang="hu-HU" sz="1600" b="0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9607</a:t>
                      </a:r>
                      <a:endParaRPr lang="hu-HU" sz="1600" b="0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134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Egyiptom</a:t>
                      </a:r>
                      <a:endParaRPr lang="hu-H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>
                          <a:effectLst/>
                          <a:latin typeface="+mn-lt"/>
                        </a:rPr>
                        <a:t>11 206</a:t>
                      </a:r>
                      <a:endParaRPr lang="hu-HU" sz="1600" b="0" i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12684</a:t>
                      </a:r>
                      <a:endParaRPr lang="hu-HU" sz="1600" b="0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>
                          <a:effectLst/>
                          <a:latin typeface="+mn-lt"/>
                        </a:rPr>
                        <a:t>3 644</a:t>
                      </a:r>
                      <a:endParaRPr lang="hu-HU" sz="1600" b="0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12600</a:t>
                      </a:r>
                      <a:endParaRPr lang="hu-HU" sz="1600" b="0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152" marR="36152" marT="0" marB="0" anchor="ctr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103438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u-HU" altLang="hu-H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ím 6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99176" cy="1008112"/>
          </a:xfrm>
        </p:spPr>
        <p:txBody>
          <a:bodyPr>
            <a:normAutofit/>
          </a:bodyPr>
          <a:lstStyle/>
          <a:p>
            <a:r>
              <a:rPr lang="hu-HU" sz="3200" dirty="0" smtClean="0"/>
              <a:t>Promóciós eredmények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39140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99176" cy="1008112"/>
          </a:xfrm>
        </p:spPr>
        <p:txBody>
          <a:bodyPr>
            <a:normAutofit/>
          </a:bodyPr>
          <a:lstStyle/>
          <a:p>
            <a:r>
              <a:rPr lang="hu-HU" sz="3200" dirty="0" smtClean="0"/>
              <a:t>A promóció támogatása</a:t>
            </a:r>
            <a:endParaRPr lang="hu-HU" sz="3200" dirty="0"/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>
          <a:xfrm>
            <a:off x="220186" y="1196752"/>
            <a:ext cx="339472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000" dirty="0" smtClean="0"/>
              <a:t>2017. </a:t>
            </a:r>
            <a:r>
              <a:rPr lang="hu-HU" sz="2000" dirty="0"/>
              <a:t>m</a:t>
            </a:r>
            <a:r>
              <a:rPr lang="hu-HU" sz="2000" dirty="0" smtClean="0"/>
              <a:t>árcius</a:t>
            </a:r>
          </a:p>
          <a:p>
            <a:r>
              <a:rPr lang="hu-HU" sz="1800" dirty="0" smtClean="0"/>
              <a:t>APAIE – Tajvan, Japán</a:t>
            </a:r>
          </a:p>
          <a:p>
            <a:r>
              <a:rPr lang="hu-HU" sz="1800" dirty="0" smtClean="0"/>
              <a:t>Párizs, RUE</a:t>
            </a:r>
          </a:p>
          <a:p>
            <a:r>
              <a:rPr lang="hu-HU" sz="1800" dirty="0" err="1" smtClean="0"/>
              <a:t>Study</a:t>
            </a:r>
            <a:r>
              <a:rPr lang="hu-HU" sz="1800" dirty="0" smtClean="0"/>
              <a:t> in Europe – </a:t>
            </a:r>
            <a:r>
              <a:rPr lang="hu-HU" sz="1800" dirty="0" err="1" smtClean="0"/>
              <a:t>Oroszo</a:t>
            </a:r>
            <a:r>
              <a:rPr lang="hu-HU" sz="1800" dirty="0" smtClean="0"/>
              <a:t>.</a:t>
            </a:r>
          </a:p>
          <a:p>
            <a:r>
              <a:rPr lang="hu-HU" sz="1800" dirty="0" smtClean="0"/>
              <a:t>Isztambul</a:t>
            </a:r>
          </a:p>
          <a:p>
            <a:pPr marL="0" indent="0">
              <a:buNone/>
            </a:pPr>
            <a:r>
              <a:rPr lang="hu-HU" sz="1800" dirty="0" smtClean="0"/>
              <a:t>2017. február</a:t>
            </a:r>
          </a:p>
          <a:p>
            <a:r>
              <a:rPr lang="hu-HU" sz="1800" dirty="0" smtClean="0"/>
              <a:t>Moszkva, Szt.Pétervár</a:t>
            </a:r>
          </a:p>
          <a:p>
            <a:pPr marL="0" indent="0">
              <a:buNone/>
            </a:pPr>
            <a:r>
              <a:rPr lang="hu-HU" sz="1800" dirty="0" smtClean="0"/>
              <a:t>2017. január</a:t>
            </a:r>
          </a:p>
          <a:p>
            <a:r>
              <a:rPr lang="hu-HU" sz="1800" dirty="0" err="1" smtClean="0"/>
              <a:t>Ljubjana</a:t>
            </a:r>
            <a:endParaRPr lang="hu-HU" sz="1800" dirty="0" smtClean="0"/>
          </a:p>
          <a:p>
            <a:pPr marL="0" indent="0">
              <a:buNone/>
            </a:pPr>
            <a:r>
              <a:rPr lang="hu-HU" sz="1800" dirty="0" smtClean="0"/>
              <a:t>2016 Kína, India</a:t>
            </a:r>
          </a:p>
          <a:p>
            <a:r>
              <a:rPr lang="hu-HU" sz="1800" dirty="0" smtClean="0"/>
              <a:t>Külképviseleti: India, </a:t>
            </a:r>
            <a:r>
              <a:rPr lang="hu-HU" sz="1800" dirty="0" err="1" smtClean="0"/>
              <a:t>Equador</a:t>
            </a:r>
            <a:r>
              <a:rPr lang="hu-HU" sz="1800" dirty="0" smtClean="0"/>
              <a:t>, Szarajevó, Fülöp-</a:t>
            </a:r>
            <a:r>
              <a:rPr lang="hu-HU" sz="1800" dirty="0" err="1" smtClean="0"/>
              <a:t>szk</a:t>
            </a:r>
            <a:endParaRPr lang="hu-HU" sz="1800" dirty="0"/>
          </a:p>
          <a:p>
            <a:pPr marL="0" indent="0">
              <a:buNone/>
            </a:pPr>
            <a:r>
              <a:rPr lang="hu-HU" sz="1800" dirty="0" err="1" smtClean="0"/>
              <a:t>Study</a:t>
            </a:r>
            <a:r>
              <a:rPr lang="hu-HU" sz="1800" dirty="0" smtClean="0"/>
              <a:t> </a:t>
            </a:r>
            <a:r>
              <a:rPr lang="hu-HU" sz="1800" dirty="0" err="1" smtClean="0"/>
              <a:t>portals</a:t>
            </a:r>
            <a:r>
              <a:rPr lang="hu-HU" sz="1800" dirty="0" smtClean="0"/>
              <a:t>, </a:t>
            </a:r>
            <a:r>
              <a:rPr lang="hu-HU" sz="1800"/>
              <a:t>V</a:t>
            </a:r>
            <a:r>
              <a:rPr lang="hu-HU" sz="1800" smtClean="0"/>
              <a:t>ivomundo</a:t>
            </a:r>
            <a:endParaRPr lang="hu-HU" sz="1800" dirty="0" smtClean="0"/>
          </a:p>
          <a:p>
            <a:pPr marL="0" indent="0">
              <a:buNone/>
            </a:pPr>
            <a:endParaRPr lang="hu-HU" sz="2400" dirty="0" smtClean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1112168"/>
            <a:ext cx="4907260" cy="3576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77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99176" cy="1008112"/>
          </a:xfrm>
        </p:spPr>
        <p:txBody>
          <a:bodyPr>
            <a:normAutofit/>
          </a:bodyPr>
          <a:lstStyle/>
          <a:p>
            <a:r>
              <a:rPr lang="hu-HU" sz="3200" dirty="0" smtClean="0"/>
              <a:t>Jelentkezések összesítés</a:t>
            </a:r>
            <a:endParaRPr lang="hu-HU" sz="3200" dirty="0"/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>
          <a:xfrm>
            <a:off x="220186" y="1196752"/>
            <a:ext cx="8096230" cy="4525963"/>
          </a:xfrm>
        </p:spPr>
        <p:txBody>
          <a:bodyPr>
            <a:normAutofit/>
          </a:bodyPr>
          <a:lstStyle/>
          <a:p>
            <a:r>
              <a:rPr lang="hu-HU" sz="2400" dirty="0" smtClean="0"/>
              <a:t>Megkezdett pályázatok: 24685</a:t>
            </a:r>
          </a:p>
          <a:p>
            <a:r>
              <a:rPr lang="hu-HU" sz="2400" dirty="0" smtClean="0"/>
              <a:t>Beadott pályázatok 14717</a:t>
            </a:r>
          </a:p>
          <a:p>
            <a:r>
              <a:rPr lang="hu-HU" sz="2400" dirty="0" smtClean="0"/>
              <a:t>Legtöbb pályázat érkezett (1000+):</a:t>
            </a:r>
          </a:p>
          <a:p>
            <a:pPr lvl="1"/>
            <a:r>
              <a:rPr lang="hu-HU" sz="2000" dirty="0" smtClean="0"/>
              <a:t>Pakisztán</a:t>
            </a:r>
          </a:p>
          <a:p>
            <a:pPr lvl="1"/>
            <a:r>
              <a:rPr lang="hu-HU" sz="2000" dirty="0" smtClean="0"/>
              <a:t>Jordánia</a:t>
            </a:r>
          </a:p>
          <a:p>
            <a:pPr lvl="1"/>
            <a:r>
              <a:rPr lang="hu-HU" sz="2000" dirty="0" smtClean="0"/>
              <a:t>Azerbajdzsán</a:t>
            </a:r>
          </a:p>
          <a:p>
            <a:pPr lvl="1"/>
            <a:r>
              <a:rPr lang="hu-HU" sz="2000" dirty="0" smtClean="0"/>
              <a:t>Szíria</a:t>
            </a:r>
          </a:p>
          <a:p>
            <a:pPr lvl="1"/>
            <a:r>
              <a:rPr lang="hu-HU" sz="2000" dirty="0" smtClean="0"/>
              <a:t>Ghána</a:t>
            </a:r>
          </a:p>
        </p:txBody>
      </p:sp>
    </p:spTree>
    <p:extLst>
      <p:ext uri="{BB962C8B-B14F-4D97-AF65-F5344CB8AC3E}">
        <p14:creationId xmlns:p14="http://schemas.microsoft.com/office/powerpoint/2010/main" val="10278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1678</TotalTime>
  <Words>965</Words>
  <Application>Microsoft Office PowerPoint</Application>
  <PresentationFormat>Diavetítés a képernyőre (4:3 oldalarány)</PresentationFormat>
  <Paragraphs>430</Paragraphs>
  <Slides>14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Office-téma</vt:lpstr>
      <vt:lpstr>PowerPoint-bemutató</vt:lpstr>
      <vt:lpstr>A program keretei: küldő partnerek</vt:lpstr>
      <vt:lpstr>A program keretei: hallgatók</vt:lpstr>
      <vt:lpstr>A program keretei: intézmények és képzések</vt:lpstr>
      <vt:lpstr>Promóciós eredmények</vt:lpstr>
      <vt:lpstr>Promóciós eredmények</vt:lpstr>
      <vt:lpstr>Promóciós eredmények</vt:lpstr>
      <vt:lpstr>A promóció támogatása</vt:lpstr>
      <vt:lpstr>Jelentkezések összesítés</vt:lpstr>
      <vt:lpstr>Jelentkezések a kvóta arányában</vt:lpstr>
      <vt:lpstr>Jelentkezések intézményenként</vt:lpstr>
      <vt:lpstr>Legnépszerűbb szakok</vt:lpstr>
      <vt:lpstr>A hallgatói pályázat tervezett menetrendje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Csordás Kata</dc:creator>
  <cp:lastModifiedBy>Dobos Gábor</cp:lastModifiedBy>
  <cp:revision>106</cp:revision>
  <dcterms:created xsi:type="dcterms:W3CDTF">2015-11-04T15:35:49Z</dcterms:created>
  <dcterms:modified xsi:type="dcterms:W3CDTF">2017-03-23T08:13:43Z</dcterms:modified>
</cp:coreProperties>
</file>