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8"/>
  </p:notesMasterIdLst>
  <p:sldIdLst>
    <p:sldId id="256" r:id="rId2"/>
    <p:sldId id="266" r:id="rId3"/>
    <p:sldId id="281" r:id="rId4"/>
    <p:sldId id="280" r:id="rId5"/>
    <p:sldId id="276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tka.hu/palyazatok/2962/stipendium-hungaricu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alazs.urban@tpf.h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gnes.szekely@tpf.h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048672" cy="1440160"/>
          </a:xfrm>
        </p:spPr>
        <p:txBody>
          <a:bodyPr/>
          <a:lstStyle/>
          <a:p>
            <a:r>
              <a:rPr lang="hu-HU" dirty="0" err="1" smtClean="0"/>
              <a:t>CaMpus</a:t>
            </a:r>
            <a:r>
              <a:rPr lang="hu-HU" dirty="0" smtClean="0"/>
              <a:t> </a:t>
            </a:r>
            <a:r>
              <a:rPr lang="hu-HU" dirty="0" err="1" smtClean="0"/>
              <a:t>Mundi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3200" dirty="0" smtClean="0"/>
              <a:t>Pályázati felhívások </a:t>
            </a:r>
            <a:br>
              <a:rPr lang="hu-HU" sz="3200" dirty="0" smtClean="0"/>
            </a:br>
            <a:r>
              <a:rPr lang="hu-HU" sz="3200" dirty="0" smtClean="0"/>
              <a:t>Stipendium Hungaricum Területekre</a:t>
            </a:r>
            <a:endParaRPr lang="hu-HU" sz="4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hu-HU" sz="2400" dirty="0" err="1" smtClean="0"/>
              <a:t>Országlista</a:t>
            </a:r>
            <a:r>
              <a:rPr lang="hu-HU" sz="2400" dirty="0" smtClean="0"/>
              <a:t>: </a:t>
            </a:r>
            <a:r>
              <a:rPr lang="hu-HU" sz="2400" u="sng" dirty="0">
                <a:hlinkClick r:id="rId2"/>
              </a:rPr>
              <a:t>http://www.tka.hu/palyazatok/2962/stipendium-hungaricum</a:t>
            </a:r>
            <a:r>
              <a:rPr lang="hu-HU" sz="2400" dirty="0"/>
              <a:t>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hu-HU" sz="2000" i="1" dirty="0" smtClean="0"/>
              <a:t>(</a:t>
            </a:r>
            <a:r>
              <a:rPr lang="hu-HU" sz="2000" i="1" dirty="0"/>
              <a:t>Törökország és Macedónia Erasmus+ </a:t>
            </a:r>
            <a:r>
              <a:rPr lang="hu-HU" sz="2000" i="1" dirty="0" err="1"/>
              <a:t>programországként</a:t>
            </a:r>
            <a:r>
              <a:rPr lang="hu-HU" sz="2000" i="1" dirty="0"/>
              <a:t> pályázható!)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Külön költségvetés (ösztöndíj és útiköltség támogatás)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Külön pályázati </a:t>
            </a:r>
            <a:r>
              <a:rPr lang="hu-HU" sz="2400" dirty="0" smtClean="0"/>
              <a:t>felhívás, </a:t>
            </a:r>
            <a:r>
              <a:rPr lang="hu-HU" sz="2400" dirty="0"/>
              <a:t>u</a:t>
            </a:r>
            <a:r>
              <a:rPr lang="hu-HU" sz="2400" dirty="0" smtClean="0"/>
              <a:t>gyanazok a folyamatok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szakmai gyakorlat, részképzés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/>
              <a:t>Kiegészítő ösztöndíj (csak államközi kiutazók részére)</a:t>
            </a:r>
            <a:endParaRPr lang="hu-HU" sz="2000" dirty="0" smtClean="0"/>
          </a:p>
          <a:p>
            <a:pPr>
              <a:spcAft>
                <a:spcPts val="600"/>
              </a:spcAft>
            </a:pPr>
            <a:r>
              <a:rPr lang="hu-HU" sz="2400" dirty="0" smtClean="0"/>
              <a:t>Stipendium Hungaricum csoport kezeli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Stipendium Hungaricum országok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1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746594"/>
              </p:ext>
            </p:extLst>
          </p:nvPr>
        </p:nvGraphicFramePr>
        <p:xfrm>
          <a:off x="827584" y="1435101"/>
          <a:ext cx="7560840" cy="5263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3068"/>
                <a:gridCol w="4367772"/>
              </a:tblGrid>
              <a:tr h="31142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távolság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Utazási átalány 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100 – 299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18 000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300 – 399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25 000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400 – 499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30 000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500 – 699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45 000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700 – 999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55 000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1000 – 1299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65 000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1300 – 1499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75 000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1500 – 1 999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90 000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2 000 – 2 999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110 000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3 000 – 3 999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160 000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4 000 – 7 999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246 000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676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>
                          <a:effectLst/>
                        </a:rPr>
                        <a:t>8 000 – 19 999 km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u="sng" dirty="0">
                          <a:effectLst/>
                        </a:rPr>
                        <a:t>330 000 Ft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683568" y="631850"/>
            <a:ext cx="8507288" cy="553739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chemeClr val="bg1"/>
                </a:solidFill>
              </a:rPr>
              <a:t>Részképzés és szakmai gyakorlat esetén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Útiköltség támogatás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3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Csak az államközi kiutazó ösztöndíjasok részére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Kiegészítő ösztöndíj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Havi 272 200 Ft-ra egészíti ki az ösztöndíjat</a:t>
            </a:r>
          </a:p>
          <a:p>
            <a:r>
              <a:rPr lang="hu-HU" sz="2400" dirty="0" smtClean="0"/>
              <a:t>Útiköltség támogatás:</a:t>
            </a:r>
          </a:p>
          <a:p>
            <a:pPr lvl="1"/>
            <a:r>
              <a:rPr lang="hu-HU" sz="2000" dirty="0" smtClean="0"/>
              <a:t>Nem igényelhető, mert az államközi pályázatban már részesül a pályázó</a:t>
            </a:r>
          </a:p>
          <a:p>
            <a:r>
              <a:rPr lang="hu-HU" sz="2400" dirty="0" smtClean="0"/>
              <a:t>Nincs bírálat, mert az államközi pályázatban már bírálatra került</a:t>
            </a:r>
          </a:p>
          <a:p>
            <a:r>
              <a:rPr lang="hu-HU" sz="2400" dirty="0" smtClean="0"/>
              <a:t>Határidő: június 1. 23:00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5896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Ösztöndíjazási csoport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47374"/>
              </p:ext>
            </p:extLst>
          </p:nvPr>
        </p:nvGraphicFramePr>
        <p:xfrm>
          <a:off x="457198" y="1988840"/>
          <a:ext cx="8229601" cy="454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8"/>
                <a:gridCol w="2415850"/>
                <a:gridCol w="2199709"/>
                <a:gridCol w="1515464"/>
              </a:tblGrid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Név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T</a:t>
                      </a:r>
                      <a:r>
                        <a:rPr lang="hu-HU" sz="1600" smtClean="0"/>
                        <a:t>erület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E-mail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Telefonszám</a:t>
                      </a:r>
                    </a:p>
                    <a:p>
                      <a:pPr algn="ctr"/>
                      <a:r>
                        <a:rPr lang="hu-HU" sz="1600" dirty="0" smtClean="0"/>
                        <a:t>(237-13-00)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Kiss</a:t>
                      </a:r>
                      <a:r>
                        <a:rPr lang="hu-HU" sz="1600" baseline="0" dirty="0" smtClean="0"/>
                        <a:t> Enikő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Latin-Amerika, India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/>
                        <a:t>Eniko.kiss</a:t>
                      </a:r>
                      <a:r>
                        <a:rPr lang="hu-HU" sz="1400" dirty="0" smtClean="0"/>
                        <a:t>@</a:t>
                      </a:r>
                      <a:r>
                        <a:rPr lang="hu-HU" sz="1400" dirty="0" err="1" smtClean="0"/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Lakatos Lilla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Kelet-Ázsia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/>
                        <a:t>Lilla.lakatos</a:t>
                      </a:r>
                      <a:r>
                        <a:rPr lang="hu-HU" sz="1400" dirty="0" smtClean="0"/>
                        <a:t>@</a:t>
                      </a:r>
                      <a:r>
                        <a:rPr lang="hu-HU" sz="1400" dirty="0" err="1" smtClean="0"/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Kovács Zsuzsanna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err="1" smtClean="0"/>
                        <a:t>Dél-DK-Ázsia</a:t>
                      </a:r>
                      <a:r>
                        <a:rPr lang="hu-HU" sz="1600" dirty="0" smtClean="0"/>
                        <a:t>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Jamalia Diána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Közel-Kelet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/>
                        <a:t>Diana.jamalis</a:t>
                      </a:r>
                      <a:r>
                        <a:rPr lang="hu-HU" sz="1400" dirty="0" smtClean="0"/>
                        <a:t>@</a:t>
                      </a:r>
                      <a:r>
                        <a:rPr lang="hu-HU" sz="1400" dirty="0" err="1" smtClean="0"/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Rókás Olga</a:t>
                      </a:r>
                      <a:endParaRPr lang="hu-H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Kelet-Európa, Kp-Ázsia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Olga.rokas</a:t>
                      </a:r>
                      <a:r>
                        <a:rPr lang="hu-HU" sz="1400" dirty="0" smtClean="0"/>
                        <a:t>@</a:t>
                      </a:r>
                      <a:r>
                        <a:rPr lang="hu-HU" sz="1400" dirty="0" err="1" smtClean="0"/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Urbán Balázs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Észak-Afrika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>
                          <a:hlinkClick r:id="rId3"/>
                        </a:rPr>
                        <a:t>Balazs.urban</a:t>
                      </a:r>
                      <a:r>
                        <a:rPr lang="hu-HU" sz="1400" dirty="0" smtClean="0">
                          <a:hlinkClick r:id="rId3"/>
                        </a:rPr>
                        <a:t>@</a:t>
                      </a:r>
                      <a:r>
                        <a:rPr lang="hu-HU" sz="1400" dirty="0" err="1" smtClean="0">
                          <a:hlinkClick r:id="rId3"/>
                        </a:rPr>
                        <a:t>tpf.hu</a:t>
                      </a:r>
                      <a:r>
                        <a:rPr lang="hu-HU" sz="1400" dirty="0" smtClean="0"/>
                        <a:t> 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Veres</a:t>
                      </a:r>
                      <a:r>
                        <a:rPr lang="hu-HU" sz="1600" baseline="0" dirty="0" smtClean="0"/>
                        <a:t> Mariann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Nyugat-Balkán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="1" dirty="0" err="1" smtClean="0"/>
                        <a:t>Mariann.veres</a:t>
                      </a:r>
                      <a:r>
                        <a:rPr lang="hu-HU" sz="1400" b="1" dirty="0" smtClean="0"/>
                        <a:t>@</a:t>
                      </a:r>
                      <a:r>
                        <a:rPr lang="hu-HU" sz="1400" b="1" dirty="0" err="1" smtClean="0"/>
                        <a:t>tpf.hu</a:t>
                      </a:r>
                      <a:endParaRPr lang="hu-H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Bélik Márton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Csoportvezető-helyettes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>
                          <a:hlinkClick r:id="rId4"/>
                        </a:rPr>
                        <a:t>Marton.belik</a:t>
                      </a:r>
                      <a:r>
                        <a:rPr lang="hu-HU" sz="1400" dirty="0" smtClean="0">
                          <a:hlinkClick r:id="rId4"/>
                        </a:rPr>
                        <a:t>@</a:t>
                      </a:r>
                      <a:r>
                        <a:rPr lang="hu-HU" sz="1400" dirty="0" err="1" smtClean="0">
                          <a:hlinkClick r:id="rId4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61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252</Words>
  <Application>Microsoft Office PowerPoint</Application>
  <PresentationFormat>Diavetítés a képernyőre (4:3 oldalarány)</PresentationFormat>
  <Paragraphs>81</Paragraphs>
  <Slides>6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CaMpus Mundi  Pályázati felhívások  Stipendium Hungaricum Területekre</vt:lpstr>
      <vt:lpstr>Campus Mundi projekt</vt:lpstr>
      <vt:lpstr>Útiköltség támogatás</vt:lpstr>
      <vt:lpstr>Kiegészítő ösztöndíj</vt:lpstr>
      <vt:lpstr>Campus Mundi projekt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Dobos Gábor</cp:lastModifiedBy>
  <cp:revision>83</cp:revision>
  <dcterms:created xsi:type="dcterms:W3CDTF">2014-03-03T11:13:53Z</dcterms:created>
  <dcterms:modified xsi:type="dcterms:W3CDTF">2016-02-22T08:37:01Z</dcterms:modified>
</cp:coreProperties>
</file>