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8" r:id="rId3"/>
    <p:sldId id="257" r:id="rId4"/>
    <p:sldId id="261" r:id="rId5"/>
    <p:sldId id="270" r:id="rId6"/>
    <p:sldId id="258" r:id="rId7"/>
    <p:sldId id="259" r:id="rId8"/>
    <p:sldId id="262" r:id="rId9"/>
    <p:sldId id="263" r:id="rId10"/>
    <p:sldId id="264" r:id="rId11"/>
    <p:sldId id="271" r:id="rId12"/>
    <p:sldId id="265" r:id="rId13"/>
    <p:sldId id="272" r:id="rId14"/>
    <p:sldId id="274" r:id="rId15"/>
    <p:sldId id="266" r:id="rId16"/>
    <p:sldId id="267" r:id="rId17"/>
    <p:sldId id="275" r:id="rId18"/>
    <p:sldId id="276" r:id="rId19"/>
    <p:sldId id="277" r:id="rId20"/>
    <p:sldId id="268" r:id="rId21"/>
    <p:sldId id="269" r:id="rId22"/>
  </p:sldIdLst>
  <p:sldSz cx="9144000" cy="6858000" type="screen4x3"/>
  <p:notesSz cx="6858000" cy="9144000"/>
  <p:defaultTextStyle>
    <a:defPPr>
      <a:defRPr lang="hu-H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050"/>
    <a:srgbClr val="FF3399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6038" autoAdjust="0"/>
    <p:restoredTop sz="94660"/>
  </p:normalViewPr>
  <p:slideViewPr>
    <p:cSldViewPr>
      <p:cViewPr varScale="1">
        <p:scale>
          <a:sx n="66" d="100"/>
          <a:sy n="66" d="100"/>
        </p:scale>
        <p:origin x="-108" y="-24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0E8084-CC15-4DDD-900A-CD7686F782C3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461636-671D-45E7-A33C-71AA4EE175D6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E5788D-B4BF-49B1-B684-874F46EC856C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36222E-B2A9-429A-89AB-3A74E4608A47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D0B3D0-658B-4BBB-A828-161A6EFA41E5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F8EABE-0253-41D2-B605-5C40137353DA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FBF8E2C-C3EE-464F-862F-32ECC76722E7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4EC15E-DE63-4439-94D7-62F0C83FFD12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647392-A089-4C26-8E39-5CDA046339DE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5E900B-E571-42E2-92AE-318D6ADE9043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1EFC63-8A29-4CC2-BFE0-4A8EDE1ACFB0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6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7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3C1D82-208E-4300-B3A4-DA8D6671EBEC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D4F489-CB13-4538-8C84-DDBA7A944796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8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9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CBD123-096F-4219-AA3C-910AB40EA17C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527C93-F71C-4B79-86B9-38D7B114B81C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4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5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107EE5-064F-40CD-8780-5AF41828EDBF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38DFF3-7F07-4332-9183-12B8EE535BF3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3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4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EDFB53-0D55-4175-B7B9-AEF0E8CB122D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F98395-7AF7-45BB-9641-7D087E8FEFA7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6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7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C1EC11-5325-41AC-A061-22FFA21E370C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hu-HU" noProof="0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5875A9-984E-4BFA-85EB-37C44B586351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6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7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7721BE-32ED-400C-B471-DCDC5CBC5087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Cím hely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hu-HU" smtClean="0"/>
              <a:t>Mintacím szerkesztése</a:t>
            </a:r>
          </a:p>
        </p:txBody>
      </p:sp>
      <p:sp>
        <p:nvSpPr>
          <p:cNvPr id="1027" name="Szöveg hely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0543DEF-E125-49B9-B465-882F7742BE48}" type="datetimeFigureOut">
              <a:rPr lang="hu-HU"/>
              <a:pPr>
                <a:defRPr/>
              </a:pPr>
              <a:t>2017.03.13.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D2F51C21-7BA9-42A2-A2A8-02246B7CFC10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neak.gov.hu/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kormanyhivatal.hu/" TargetMode="External"/><Relationship Id="rId2" Type="http://schemas.openxmlformats.org/officeDocument/2006/relationships/hyperlink" Target="mailto:bfkheb@ebf.bfkh.gov.hu" TargetMode="Externa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Cím 1"/>
          <p:cNvSpPr>
            <a:spLocks noGrp="1"/>
          </p:cNvSpPr>
          <p:nvPr>
            <p:ph type="ctrTitle"/>
          </p:nvPr>
        </p:nvSpPr>
        <p:spPr>
          <a:xfrm>
            <a:off x="827088" y="1412875"/>
            <a:ext cx="7772400" cy="1470025"/>
          </a:xfrm>
        </p:spPr>
        <p:txBody>
          <a:bodyPr/>
          <a:lstStyle/>
          <a:p>
            <a:r>
              <a:rPr lang="hu-HU" b="1" smtClean="0"/>
              <a:t>Stipendium Hungaricum ösztöndíjprogram</a:t>
            </a:r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hu-HU" b="1" dirty="0" smtClean="0">
                <a:solidFill>
                  <a:schemeClr val="tx2">
                    <a:lumMod val="75000"/>
                  </a:schemeClr>
                </a:solidFill>
              </a:rPr>
              <a:t>Magyarországi egészségügyi ellátásokra való jogosultság</a:t>
            </a:r>
          </a:p>
          <a:p>
            <a:pPr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endParaRPr lang="hu-H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A TAJ igénylés menete</a:t>
            </a: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marL="0" indent="0"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endParaRPr lang="hu-HU" dirty="0" smtClean="0"/>
          </a:p>
          <a:p>
            <a:pPr marL="0" indent="0"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hu-HU" dirty="0" smtClean="0"/>
              <a:t>A </a:t>
            </a:r>
            <a:r>
              <a:rPr lang="hu-HU" dirty="0" err="1" smtClean="0"/>
              <a:t>TAJ-t</a:t>
            </a:r>
            <a:r>
              <a:rPr lang="hu-HU" dirty="0" smtClean="0"/>
              <a:t> igazoló hatósági igazolványt (TAJ kártyát) az erre a célra rendszeresített nyomtatványon kezdeményezheti az intézmény. Az igénylőlap letölthető a Nemzeti Egészségbiztosítási Alapkezelő honlapján </a:t>
            </a:r>
            <a:r>
              <a:rPr lang="hu-HU" dirty="0" err="1" smtClean="0">
                <a:hlinkClick r:id="rId2"/>
              </a:rPr>
              <a:t>www.neak.gov.hu</a:t>
            </a:r>
            <a:endParaRPr lang="hu-HU" dirty="0" smtClean="0"/>
          </a:p>
          <a:p>
            <a:pPr marL="0" indent="0"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endParaRPr lang="hu-HU" dirty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hu-H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>
                <a:latin typeface="Arial" charset="0"/>
              </a:rPr>
              <a:t>Igénylőlap képe</a:t>
            </a:r>
          </a:p>
        </p:txBody>
      </p:sp>
      <p:sp>
        <p:nvSpPr>
          <p:cNvPr id="2765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Cím 1"/>
          <p:cNvSpPr>
            <a:spLocks noGrp="1"/>
          </p:cNvSpPr>
          <p:nvPr>
            <p:ph type="title"/>
          </p:nvPr>
        </p:nvSpPr>
        <p:spPr>
          <a:xfrm>
            <a:off x="250825" y="260350"/>
            <a:ext cx="8229600" cy="1143000"/>
          </a:xfrm>
        </p:spPr>
        <p:txBody>
          <a:bodyPr/>
          <a:lstStyle/>
          <a:p>
            <a:r>
              <a:rPr lang="hu-HU" sz="2800" b="1" smtClean="0"/>
              <a:t>A kérelemhez az alábbi okmányokat, dokumentumokat kell csatolni:</a:t>
            </a:r>
            <a:br>
              <a:rPr lang="hu-HU" sz="2800" b="1" smtClean="0"/>
            </a:br>
            <a:endParaRPr lang="hu-HU" sz="2800" b="1" smtClean="0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468313" y="1268413"/>
            <a:ext cx="8289925" cy="5184775"/>
          </a:xfrm>
        </p:spPr>
        <p:txBody>
          <a:bodyPr rtlCol="0">
            <a:normAutofit fontScale="62500" lnSpcReduction="20000"/>
          </a:bodyPr>
          <a:lstStyle/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sz="5100" dirty="0" smtClean="0"/>
              <a:t>igénylőlap</a:t>
            </a:r>
            <a:endParaRPr lang="hu-HU" sz="5100" dirty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sz="5100" dirty="0" smtClean="0"/>
              <a:t>Az idegenrendészeti </a:t>
            </a:r>
            <a:r>
              <a:rPr lang="hu-HU" sz="5100" dirty="0"/>
              <a:t>hatóság által kiállított, személyes adatokat tartalmazó okmány (érvényes tartózkodási engedély, útlevél) másolata</a:t>
            </a:r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sz="5100" dirty="0"/>
              <a:t>szálláshely igazolás másolata</a:t>
            </a:r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sz="5100" dirty="0"/>
              <a:t>felsőoktatási intézmény által kiállított, Stipendium Hungaricum ösztöndíj szerződés alapján létesített hallgatói jogviszony igazolása</a:t>
            </a:r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sz="5100" dirty="0"/>
              <a:t> meghatalmazás az érintett </a:t>
            </a:r>
            <a:r>
              <a:rPr lang="hu-HU" sz="5100" dirty="0" smtClean="0"/>
              <a:t>hallgatótól az </a:t>
            </a:r>
            <a:r>
              <a:rPr lang="hu-HU" sz="5100" dirty="0"/>
              <a:t>oktatási intézmény részére a TAJ </a:t>
            </a:r>
            <a:r>
              <a:rPr lang="hu-HU" sz="5100" dirty="0" smtClean="0"/>
              <a:t>kártya átvételéhez</a:t>
            </a:r>
            <a:endParaRPr lang="hu-HU" sz="5100" dirty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hu-H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z="4000" smtClean="0">
                <a:latin typeface="Arial" charset="0"/>
              </a:rPr>
              <a:t>Formailag nem, de tartalmilag szükséges- írásos igénylés</a:t>
            </a:r>
          </a:p>
        </p:txBody>
      </p:sp>
      <p:sp>
        <p:nvSpPr>
          <p:cNvPr id="2867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smtClean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>
                <a:latin typeface="Arial" charset="0"/>
              </a:rPr>
              <a:t>Meghatalmazás minta</a:t>
            </a:r>
          </a:p>
        </p:txBody>
      </p:sp>
      <p:sp>
        <p:nvSpPr>
          <p:cNvPr id="3072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u-HU" smtClean="0"/>
          </a:p>
        </p:txBody>
      </p:sp>
      <p:sp>
        <p:nvSpPr>
          <p:cNvPr id="22530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u-HU" smtClean="0"/>
              <a:t>Az egészségbiztosítási feladatot ellátó járási hivatal a  feltételek teljesülése esetén  a TAJ számot megképezi</a:t>
            </a:r>
          </a:p>
          <a:p>
            <a:r>
              <a:rPr lang="hu-HU" smtClean="0"/>
              <a:t>Az oktatási intézményt írásban tájékoztatja a Tbj. 44/A. § (3) bekezdés e) pontjában foglalt bejelentési kötelezettség teljesítése érdekében.</a:t>
            </a:r>
          </a:p>
          <a:p>
            <a:endParaRPr lang="hu-H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 A TAJ kártya átvétele, kiküldése.</a:t>
            </a: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>
              <a:lnSpc>
                <a:spcPct val="90000"/>
              </a:lnSpc>
            </a:pPr>
            <a:r>
              <a:rPr lang="hu-HU" u="sng" smtClean="0"/>
              <a:t>A TAJ kártya átvétele csak a bejelentés FIR (felsőoktatási információs rendszer) útján történő adatszolgáltatási</a:t>
            </a:r>
            <a:r>
              <a:rPr lang="hu-HU" u="sng" smtClean="0">
                <a:latin typeface="Arial" charset="0"/>
              </a:rPr>
              <a:t> (bejelentési)</a:t>
            </a:r>
            <a:r>
              <a:rPr lang="hu-HU" u="sng" smtClean="0"/>
              <a:t> kötelezettség teljesítését követően lehetséges!</a:t>
            </a:r>
            <a:r>
              <a:rPr lang="hu-HU" smtClean="0"/>
              <a:t> </a:t>
            </a:r>
          </a:p>
          <a:p>
            <a:pPr algn="just">
              <a:lnSpc>
                <a:spcPct val="90000"/>
              </a:lnSpc>
            </a:pPr>
            <a:r>
              <a:rPr lang="hu-HU" smtClean="0"/>
              <a:t>A hallgatói jogviszonynak szerepelnie kell az egészségbiztosítás nyilvántartásában. </a:t>
            </a:r>
          </a:p>
          <a:p>
            <a:pPr algn="just">
              <a:lnSpc>
                <a:spcPct val="90000"/>
              </a:lnSpc>
            </a:pPr>
            <a:r>
              <a:rPr lang="hu-HU" smtClean="0"/>
              <a:t>A járási hivatal munkatársai a folyamatban lévő ügyek esetében naponta ellenőrzik a jogviszonyt a nyilvántartásban.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>
                <a:latin typeface="Arial" charset="0"/>
              </a:rPr>
              <a:t>Hasznos tudnivalók	</a:t>
            </a:r>
          </a:p>
        </p:txBody>
      </p:sp>
      <p:sp>
        <p:nvSpPr>
          <p:cNvPr id="3174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hu-HU" sz="2800" smtClean="0">
                <a:solidFill>
                  <a:srgbClr val="FF3399"/>
                </a:solidFill>
                <a:latin typeface="Arial" charset="0"/>
              </a:rPr>
              <a:t>Nem  a hallgató feladata az igénylés leadása!</a:t>
            </a:r>
          </a:p>
          <a:p>
            <a:pPr>
              <a:buFontTx/>
              <a:buChar char="-"/>
            </a:pPr>
            <a:r>
              <a:rPr lang="hu-HU" sz="2800" smtClean="0">
                <a:latin typeface="Arial" charset="0"/>
              </a:rPr>
              <a:t>Az oktatási intézmény a „megrendelő”</a:t>
            </a:r>
          </a:p>
          <a:p>
            <a:pPr>
              <a:buFontTx/>
              <a:buChar char="-"/>
            </a:pPr>
            <a:r>
              <a:rPr lang="hu-HU" sz="2800" smtClean="0">
                <a:latin typeface="Arial" charset="0"/>
              </a:rPr>
              <a:t>A hallgatónak a tanulmányi osztályon kell kezdeményezni az igénylést!</a:t>
            </a:r>
          </a:p>
          <a:p>
            <a:pPr>
              <a:buFontTx/>
              <a:buChar char="-"/>
            </a:pPr>
            <a:r>
              <a:rPr lang="hu-HU" sz="2800" smtClean="0">
                <a:latin typeface="Arial" charset="0"/>
              </a:rPr>
              <a:t>Ha mégis a hallgató jár el:</a:t>
            </a:r>
          </a:p>
          <a:p>
            <a:pPr>
              <a:buFontTx/>
              <a:buNone/>
            </a:pPr>
            <a:r>
              <a:rPr lang="hu-HU" sz="2800" smtClean="0">
                <a:latin typeface="Arial" charset="0"/>
              </a:rPr>
              <a:t>Prompt kártya kiadás nincs!- (OH bejelentés)</a:t>
            </a:r>
          </a:p>
          <a:p>
            <a:pPr>
              <a:buFontTx/>
              <a:buNone/>
            </a:pPr>
            <a:r>
              <a:rPr lang="hu-HU" sz="2800" smtClean="0">
                <a:latin typeface="Arial" charset="0"/>
              </a:rPr>
              <a:t>Meghatalmazás kell az intézménytől!- Még a TAJ-ról szóló értesítést sem kapja meg a hallgató</a:t>
            </a:r>
          </a:p>
          <a:p>
            <a:pPr>
              <a:buFontTx/>
              <a:buNone/>
            </a:pPr>
            <a:r>
              <a:rPr lang="hu-HU" sz="2800" smtClean="0">
                <a:latin typeface="Arial" charset="0"/>
              </a:rPr>
              <a:t>Nyelvi problémák adódhatnak!	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>
                <a:latin typeface="Arial" charset="0"/>
              </a:rPr>
              <a:t>Fontos</a:t>
            </a:r>
          </a:p>
        </p:txBody>
      </p:sp>
      <p:sp>
        <p:nvSpPr>
          <p:cNvPr id="3277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hu-HU" smtClean="0">
                <a:latin typeface="Arial" charset="0"/>
              </a:rPr>
              <a:t>Az okmányokban szereplő adatoknak mindenhol egyeznie kell!</a:t>
            </a:r>
          </a:p>
          <a:p>
            <a:pPr>
              <a:lnSpc>
                <a:spcPct val="90000"/>
              </a:lnSpc>
            </a:pPr>
            <a:r>
              <a:rPr lang="hu-HU" smtClean="0">
                <a:latin typeface="Arial" charset="0"/>
              </a:rPr>
              <a:t>Név adat, születési hely fontossága! (közhiteles adatbázis!)</a:t>
            </a:r>
          </a:p>
          <a:p>
            <a:pPr>
              <a:lnSpc>
                <a:spcPct val="90000"/>
              </a:lnSpc>
            </a:pPr>
            <a:r>
              <a:rPr lang="hu-HU" smtClean="0">
                <a:latin typeface="Arial" charset="0"/>
              </a:rPr>
              <a:t>Elírás, eltérés esetén a jogviszony-bejelentés sikertelen!- Késik a TAJ kártya kiadás: Rendszeres probléma!</a:t>
            </a:r>
          </a:p>
          <a:p>
            <a:pPr>
              <a:lnSpc>
                <a:spcPct val="90000"/>
              </a:lnSpc>
            </a:pPr>
            <a:r>
              <a:rPr lang="hu-HU" smtClean="0">
                <a:latin typeface="Arial" charset="0"/>
              </a:rPr>
              <a:t>Javasolt egy intézményi kontakt személy megadása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>
                <a:latin typeface="Arial" charset="0"/>
              </a:rPr>
              <a:t>TAJ kártya postázása</a:t>
            </a:r>
          </a:p>
        </p:txBody>
      </p:sp>
      <p:sp>
        <p:nvSpPr>
          <p:cNvPr id="3379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hu-HU" sz="2800" smtClean="0">
                <a:latin typeface="Arial" charset="0"/>
              </a:rPr>
              <a:t>A hallgató címére/ meghatalmazott (intézmény) címére</a:t>
            </a:r>
          </a:p>
          <a:p>
            <a:r>
              <a:rPr lang="hu-HU" sz="2800" smtClean="0">
                <a:solidFill>
                  <a:srgbClr val="FF3399"/>
                </a:solidFill>
                <a:latin typeface="Arial" charset="0"/>
              </a:rPr>
              <a:t>Nem javasoljuk</a:t>
            </a:r>
            <a:r>
              <a:rPr lang="hu-HU" sz="2800" smtClean="0">
                <a:latin typeface="Arial" charset="0"/>
              </a:rPr>
              <a:t>, de személyes átvétel is lehet</a:t>
            </a:r>
          </a:p>
          <a:p>
            <a:r>
              <a:rPr lang="hu-HU" sz="2800" smtClean="0">
                <a:latin typeface="Arial" charset="0"/>
              </a:rPr>
              <a:t>I-es ÜSZ-on a biztonsági őrnek kell jelezni- a „csoportvezetőt” kell keresni, ha elkerülhetetlen</a:t>
            </a:r>
          </a:p>
          <a:p>
            <a:r>
              <a:rPr lang="hu-HU" sz="2800" smtClean="0">
                <a:solidFill>
                  <a:srgbClr val="FF3399"/>
                </a:solidFill>
                <a:latin typeface="Arial" charset="0"/>
              </a:rPr>
              <a:t>15 nap utólag rendelkezésre áll</a:t>
            </a:r>
            <a:r>
              <a:rPr lang="hu-HU" sz="2800" smtClean="0">
                <a:latin typeface="Arial" charset="0"/>
              </a:rPr>
              <a:t> eü. szolgáltatást követően a TAJ kártya bemutatása a szolgáltatónak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>
                <a:latin typeface="Arial" charset="0"/>
              </a:rPr>
              <a:t>Járásítás	</a:t>
            </a:r>
          </a:p>
        </p:txBody>
      </p:sp>
      <p:sp>
        <p:nvSpPr>
          <p:cNvPr id="3481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hu-HU" smtClean="0">
                <a:latin typeface="Arial" charset="0"/>
              </a:rPr>
              <a:t>A struktúra bemutatása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>
                <a:latin typeface="Arial" charset="0"/>
              </a:rPr>
              <a:t>Elérhetőség</a:t>
            </a: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95288" y="1557338"/>
            <a:ext cx="8229600" cy="4525962"/>
          </a:xfrm>
        </p:spPr>
        <p:txBody>
          <a:bodyPr rtlCol="0">
            <a:normAutofit/>
          </a:bodyPr>
          <a:lstStyle/>
          <a:p>
            <a:pPr marL="0" indent="0"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hu-HU" b="1" dirty="0" smtClean="0"/>
              <a:t>Elérhetőségeink</a:t>
            </a:r>
            <a:r>
              <a:rPr lang="hu-HU" b="1" dirty="0"/>
              <a:t>:</a:t>
            </a:r>
            <a:endParaRPr lang="hu-HU" dirty="0"/>
          </a:p>
          <a:p>
            <a:pPr marL="0" indent="0"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hu-HU" dirty="0" smtClean="0"/>
              <a:t>Budapest </a:t>
            </a:r>
            <a:r>
              <a:rPr lang="hu-HU" dirty="0"/>
              <a:t>Főváros Kormányhivatala XIII. Kerületi </a:t>
            </a:r>
            <a:r>
              <a:rPr lang="hu-HU" dirty="0" smtClean="0"/>
              <a:t>Hivatala</a:t>
            </a:r>
            <a:r>
              <a:rPr lang="hu-HU" dirty="0"/>
              <a:t>	Egészségbiztosítási Hatósági </a:t>
            </a:r>
            <a:r>
              <a:rPr lang="hu-HU" dirty="0" smtClean="0"/>
              <a:t>Főosztály</a:t>
            </a:r>
            <a:endParaRPr lang="hu-HU" dirty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dirty="0" smtClean="0"/>
              <a:t>Cím: 1139 </a:t>
            </a:r>
            <a:r>
              <a:rPr lang="hu-HU" dirty="0"/>
              <a:t>Budapest, Teve u. 1/a-c.</a:t>
            </a:r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dirty="0"/>
              <a:t>Tel.:	06-1-288-5100</a:t>
            </a:r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dirty="0"/>
              <a:t>e-mail:	</a:t>
            </a:r>
            <a:r>
              <a:rPr lang="hu-HU" dirty="0" err="1" smtClean="0">
                <a:hlinkClick r:id="rId2"/>
              </a:rPr>
              <a:t>bfkheb</a:t>
            </a:r>
            <a:r>
              <a:rPr lang="hu-HU" dirty="0" smtClean="0">
                <a:hlinkClick r:id="rId2"/>
              </a:rPr>
              <a:t>@</a:t>
            </a:r>
            <a:r>
              <a:rPr lang="hu-HU" dirty="0" err="1" smtClean="0">
                <a:hlinkClick r:id="rId2"/>
              </a:rPr>
              <a:t>ebf.bfkh.gov.hu</a:t>
            </a:r>
            <a:endParaRPr lang="hu-HU" dirty="0" smtClean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dirty="0" smtClean="0"/>
              <a:t>Honlap: </a:t>
            </a:r>
            <a:r>
              <a:rPr lang="hu-HU" dirty="0" err="1" smtClean="0">
                <a:hlinkClick r:id="rId3"/>
              </a:rPr>
              <a:t>www.kormanyhivatal.hu</a:t>
            </a:r>
            <a:r>
              <a:rPr lang="hu-HU" dirty="0" smtClean="0"/>
              <a:t>    </a:t>
            </a:r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hu-HU" dirty="0" smtClean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hu-HU" dirty="0" smtClean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hu-HU" dirty="0" smtClean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hu-HU" dirty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hu-HU" dirty="0"/>
          </a:p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hu-HU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Cím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smtClean="0"/>
              <a:t>Köszönöm a figyelmet!</a:t>
            </a:r>
          </a:p>
        </p:txBody>
      </p:sp>
      <p:sp>
        <p:nvSpPr>
          <p:cNvPr id="5" name="Alcím 4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endParaRPr lang="hu-H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Cím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Jogszabályi háttér</a:t>
            </a:r>
          </a:p>
        </p:txBody>
      </p:sp>
      <p:sp>
        <p:nvSpPr>
          <p:cNvPr id="14338" name="Tartalom helye 4"/>
          <p:cNvSpPr>
            <a:spLocks noGrp="1"/>
          </p:cNvSpPr>
          <p:nvPr>
            <p:ph idx="1"/>
          </p:nvPr>
        </p:nvSpPr>
        <p:spPr>
          <a:xfrm>
            <a:off x="468313" y="1196975"/>
            <a:ext cx="8218487" cy="4929188"/>
          </a:xfrm>
        </p:spPr>
        <p:txBody>
          <a:bodyPr/>
          <a:lstStyle/>
          <a:p>
            <a:pPr marL="514350" indent="-514350">
              <a:buFont typeface="Calibri" pitchFamily="34" charset="0"/>
              <a:buAutoNum type="arabicPeriod"/>
            </a:pPr>
            <a:r>
              <a:rPr lang="hu-HU" sz="2800" smtClean="0"/>
              <a:t>285/2013. (VII. 26.) Korm. Rendelet a Stipendium Hungaricumról 2. §(4) e) pont</a:t>
            </a:r>
          </a:p>
          <a:p>
            <a:pPr marL="514350" indent="-514350">
              <a:buFont typeface="Calibri" pitchFamily="34" charset="0"/>
              <a:buAutoNum type="arabicPeriod"/>
            </a:pPr>
            <a:r>
              <a:rPr lang="hu-HU" sz="2800" smtClean="0"/>
              <a:t>A társadalombiztosítás ellátásaira és a magánnyugdíjra jogosultakról, valamint e szolgáltatások fedezetéről szóló 1997. évi LXXX. törvény (továbbiakban: Tbj.) 16. § (1) bekezdés i)</a:t>
            </a:r>
          </a:p>
          <a:p>
            <a:pPr marL="514350" indent="-514350">
              <a:buFont typeface="Calibri" pitchFamily="34" charset="0"/>
              <a:buAutoNum type="arabicPeriod"/>
            </a:pPr>
            <a:r>
              <a:rPr lang="hu-HU" sz="2800" smtClean="0"/>
              <a:t>A kötelező egészségbiztosítás ellátásairól szóló 1997. évi LXXXIII. törvény végrehajtásáról szóló 217/1997.(XII.1.) kormányrendelet  (továbbiakban Ebtv.vhr.) 12/A.§ (8)-(9) bekezdése 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hu-HU" b="1" dirty="0" smtClean="0"/>
              <a:t>Belföldi/külföldi a Tbj. alkalmazásában</a:t>
            </a:r>
            <a:r>
              <a:rPr lang="hu-HU" dirty="0" smtClean="0"/>
              <a:t>.</a:t>
            </a:r>
            <a:endParaRPr lang="hu-HU" dirty="0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92500" lnSpcReduction="10000"/>
          </a:bodyPr>
          <a:lstStyle/>
          <a:p>
            <a:pPr marL="0" indent="0"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hu-HU" b="1" u="sng" dirty="0" smtClean="0"/>
              <a:t>Belföldi:</a:t>
            </a:r>
          </a:p>
          <a:p>
            <a:pPr marL="0" indent="0"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hu-HU" dirty="0" smtClean="0"/>
              <a:t>Magyarország területén a polgárok személyi adatainak és lakcímének nyilvántartásáról szóló 1992. évi LXVI. törvény szerint </a:t>
            </a:r>
            <a:r>
              <a:rPr lang="hu-HU" b="1" u="sng" dirty="0" smtClean="0">
                <a:solidFill>
                  <a:srgbClr val="FF0000"/>
                </a:solidFill>
              </a:rPr>
              <a:t>bejelentett lakóhellyel rendelkező</a:t>
            </a:r>
            <a:r>
              <a:rPr lang="hu-HU" b="1" dirty="0" smtClean="0"/>
              <a:t> </a:t>
            </a:r>
            <a:r>
              <a:rPr lang="hu-HU" dirty="0" smtClean="0"/>
              <a:t>magyar állampolgár, a bevándorolt és a letelepedett jogállású, a szabad mozgás és tartózkodás jogával rendelkező, a menekült vagy oltalmazott és a hontalan személy.</a:t>
            </a:r>
          </a:p>
          <a:p>
            <a:pPr marL="0" indent="0"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r>
              <a:rPr lang="hu-HU" b="1" u="sng" dirty="0" smtClean="0"/>
              <a:t>Külföldi: </a:t>
            </a:r>
            <a:r>
              <a:rPr lang="hu-HU" dirty="0" smtClean="0"/>
              <a:t>az a természetes személy, aki nem minősül belföldinek.</a:t>
            </a:r>
            <a:endParaRPr lang="hu-HU" b="1" u="sng" dirty="0" smtClean="0"/>
          </a:p>
          <a:p>
            <a:pPr marL="514350" indent="-514350" fontAlgn="auto">
              <a:spcAft>
                <a:spcPts val="0"/>
              </a:spcAft>
              <a:buFont typeface="+mj-lt"/>
              <a:buAutoNum type="arabicPeriod"/>
              <a:defRPr/>
            </a:pPr>
            <a:endParaRPr lang="hu-HU" dirty="0"/>
          </a:p>
          <a:p>
            <a:pPr marL="0" indent="0" fontAlgn="auto">
              <a:spcAft>
                <a:spcPts val="0"/>
              </a:spcAft>
              <a:buFont typeface="Arial" panose="020B0604020202020204" pitchFamily="34" charset="0"/>
              <a:buNone/>
              <a:defRPr/>
            </a:pPr>
            <a:endParaRPr lang="hu-HU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>
                <a:latin typeface="Arial" charset="0"/>
              </a:rPr>
              <a:t>Lakcímkártya</a:t>
            </a:r>
          </a:p>
        </p:txBody>
      </p:sp>
      <p:sp>
        <p:nvSpPr>
          <p:cNvPr id="2662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Cím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1.) A 283/2013</a:t>
            </a:r>
            <a:r>
              <a:rPr lang="hu-HU" smtClean="0">
                <a:latin typeface="Arial" charset="0"/>
              </a:rPr>
              <a:t>.</a:t>
            </a:r>
            <a:r>
              <a:rPr lang="hu-HU" smtClean="0"/>
              <a:t> Kormányrendelet</a:t>
            </a:r>
          </a:p>
        </p:txBody>
      </p:sp>
      <p:sp>
        <p:nvSpPr>
          <p:cNvPr id="16386" name="Tartalom helye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u-HU" smtClean="0"/>
          </a:p>
          <a:p>
            <a:r>
              <a:rPr lang="hu-HU" smtClean="0"/>
              <a:t>Az ösztöndíjast az ösztöndíjszerződés időtartamára megilleti a Tbj. 16. § (1) bekezdés i) pontjában meghatározott egészségügyi szolgáltatás.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hu-HU" dirty="0" smtClean="0"/>
              <a:t>2.) Tbj. 16. § (1) bekezdés i) pont</a:t>
            </a:r>
            <a:br>
              <a:rPr lang="hu-HU" dirty="0" smtClean="0"/>
            </a:br>
            <a:r>
              <a:rPr lang="hu-HU" dirty="0" smtClean="0"/>
              <a:t>alapján egészségügyi ellátásra jogosult</a:t>
            </a:r>
            <a:endParaRPr lang="hu-HU" dirty="0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92500" lnSpcReduction="10000"/>
          </a:bodyPr>
          <a:lstStyle/>
          <a:p>
            <a:pPr fontAlgn="auto"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hu-HU" dirty="0"/>
              <a:t>a köznevelésről szóló törvény hatálya alá tartozó nappali rendszerű iskolai oktatás keretében vagy nappali oktatás munkarendje szerinti köznevelési intézményben, továbbá a nemzeti felsőoktatásról szóló törvény hatálya alá tartozó felsőoktatási intézményben nappali rendszerű oktatás keretében tanulmányokat folytató </a:t>
            </a:r>
            <a:r>
              <a:rPr lang="hu-HU" b="1" i="1" dirty="0"/>
              <a:t>nagykorú magyar állampolgár, menekült, oltalmazott</a:t>
            </a:r>
            <a:r>
              <a:rPr lang="hu-HU" dirty="0"/>
              <a:t>, </a:t>
            </a:r>
            <a:r>
              <a:rPr lang="hu-HU" b="1" u="sng" dirty="0">
                <a:solidFill>
                  <a:srgbClr val="FF0000"/>
                </a:solidFill>
              </a:rPr>
              <a:t>ha </a:t>
            </a:r>
            <a:r>
              <a:rPr lang="hu-HU" b="1" u="sng" dirty="0" smtClean="0">
                <a:solidFill>
                  <a:srgbClr val="FF0000"/>
                </a:solidFill>
              </a:rPr>
              <a:t>belföldi</a:t>
            </a:r>
            <a:r>
              <a:rPr lang="hu-HU" dirty="0" smtClean="0"/>
              <a:t>, azaz Magyarország </a:t>
            </a:r>
            <a:r>
              <a:rPr lang="hu-HU" dirty="0"/>
              <a:t>területén állandó lakóhellyel </a:t>
            </a:r>
            <a:r>
              <a:rPr lang="hu-HU" dirty="0" smtClean="0"/>
              <a:t>rendelkezik.</a:t>
            </a:r>
            <a:endParaRPr lang="hu-H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hu-HU" smtClean="0"/>
          </a:p>
        </p:txBody>
      </p:sp>
      <p:sp>
        <p:nvSpPr>
          <p:cNvPr id="18434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tabLst>
                <a:tab pos="228600" algn="l"/>
              </a:tabLst>
            </a:pPr>
            <a:r>
              <a:rPr lang="hu-HU" smtClean="0">
                <a:latin typeface="Arial" charset="0"/>
                <a:cs typeface="Times New Roman" pitchFamily="18" charset="0"/>
              </a:rPr>
              <a:t>az a </a:t>
            </a:r>
            <a:r>
              <a:rPr lang="hu-HU" b="1" smtClean="0">
                <a:solidFill>
                  <a:srgbClr val="FF0000"/>
                </a:solidFill>
                <a:latin typeface="Arial" charset="0"/>
                <a:cs typeface="Times New Roman" pitchFamily="18" charset="0"/>
              </a:rPr>
              <a:t>külföldi állampolgár</a:t>
            </a:r>
            <a:r>
              <a:rPr lang="hu-HU" smtClean="0">
                <a:latin typeface="Arial" charset="0"/>
                <a:cs typeface="Times New Roman" pitchFamily="18" charset="0"/>
              </a:rPr>
              <a:t>, aki nemzetközi szerződés vagy az oktatásért felelős miniszter által adományozott ösztöndíj alapján létesített tanulói, hallgatói jogviszonyban áll (pl. Stipendium Hungaricum ösztöndíj)</a:t>
            </a:r>
            <a:endParaRPr lang="hu-HU" sz="440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3.) Ebtv.vhr.12/A§ (8)-(9) bekezdés</a:t>
            </a:r>
          </a:p>
        </p:txBody>
      </p:sp>
      <p:sp>
        <p:nvSpPr>
          <p:cNvPr id="19458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u-HU" smtClean="0"/>
              <a:t> E törvény szerint a Tbj. szerinti biztosított részére a foglalkoztató köteles a Társadalombiztosítási Azonosító Jelet (TAJ) megigényelni. </a:t>
            </a:r>
          </a:p>
          <a:p>
            <a:r>
              <a:rPr lang="hu-HU" smtClean="0"/>
              <a:t>Az egészségügyi ellátásra jogosult, külföldinek minősülő tanuló/hallgató esetében a középfokú, illetve felsőoktatási intézmény foglalkoztatónak minősül.</a:t>
            </a:r>
          </a:p>
          <a:p>
            <a:endParaRPr lang="hu-H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217</TotalTime>
  <Words>590</Words>
  <Application>Microsoft Office PowerPoint</Application>
  <PresentationFormat>Diavetítés a képernyőre (4:3 oldalarány)</PresentationFormat>
  <Paragraphs>70</Paragraphs>
  <Slides>21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Tervezősablon</vt:lpstr>
      </vt:variant>
      <vt:variant>
        <vt:i4>1</vt:i4>
      </vt:variant>
      <vt:variant>
        <vt:lpstr>Diacímek</vt:lpstr>
      </vt:variant>
      <vt:variant>
        <vt:i4>21</vt:i4>
      </vt:variant>
    </vt:vector>
  </HeadingPairs>
  <TitlesOfParts>
    <vt:vector size="25" baseType="lpstr">
      <vt:lpstr>Calibri</vt:lpstr>
      <vt:lpstr>Arial</vt:lpstr>
      <vt:lpstr>Times New Roman</vt:lpstr>
      <vt:lpstr>Office-téma</vt:lpstr>
      <vt:lpstr>Stipendium Hungaricum ösztöndíjprogram</vt:lpstr>
      <vt:lpstr>Járásítás </vt:lpstr>
      <vt:lpstr>Jogszabályi háttér</vt:lpstr>
      <vt:lpstr>Belföldi/külföldi a Tbj. alkalmazásában.</vt:lpstr>
      <vt:lpstr>Lakcímkártya</vt:lpstr>
      <vt:lpstr>1.) A 283/2013. Kormányrendelet</vt:lpstr>
      <vt:lpstr>2.) Tbj. 16. § (1) bekezdés i) pont alapján egészségügyi ellátásra jogosult</vt:lpstr>
      <vt:lpstr>8. dia</vt:lpstr>
      <vt:lpstr>3.) Ebtv.vhr.12/A§ (8)-(9) bekezdés</vt:lpstr>
      <vt:lpstr>A TAJ igénylés menete</vt:lpstr>
      <vt:lpstr>Igénylőlap képe</vt:lpstr>
      <vt:lpstr>A kérelemhez az alábbi okmányokat, dokumentumokat kell csatolni: </vt:lpstr>
      <vt:lpstr>Formailag nem, de tartalmilag szükséges- írásos igénylés</vt:lpstr>
      <vt:lpstr>Meghatalmazás minta</vt:lpstr>
      <vt:lpstr>15. dia</vt:lpstr>
      <vt:lpstr> A TAJ kártya átvétele, kiküldése.</vt:lpstr>
      <vt:lpstr>Hasznos tudnivalók </vt:lpstr>
      <vt:lpstr>Fontos</vt:lpstr>
      <vt:lpstr>TAJ kártya postázása</vt:lpstr>
      <vt:lpstr>Elérhetőség</vt:lpstr>
      <vt:lpstr>Köszönöm a figyelmet!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Stipendium Hungaricum ösztöndíjprogram</dc:title>
  <dc:creator>Ildikó</dc:creator>
  <cp:lastModifiedBy>OEP</cp:lastModifiedBy>
  <cp:revision>23</cp:revision>
  <dcterms:created xsi:type="dcterms:W3CDTF">2017-03-12T16:36:39Z</dcterms:created>
  <dcterms:modified xsi:type="dcterms:W3CDTF">2017-03-13T10:57:33Z</dcterms:modified>
</cp:coreProperties>
</file>