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66" r:id="rId3"/>
    <p:sldId id="274" r:id="rId4"/>
    <p:sldId id="278" r:id="rId5"/>
    <p:sldId id="276" r:id="rId6"/>
    <p:sldId id="277" r:id="rId7"/>
    <p:sldId id="279" r:id="rId8"/>
    <p:sldId id="281" r:id="rId9"/>
    <p:sldId id="282" r:id="rId10"/>
    <p:sldId id="275" r:id="rId11"/>
    <p:sldId id="269" r:id="rId12"/>
    <p:sldId id="270" r:id="rId13"/>
    <p:sldId id="271" r:id="rId14"/>
    <p:sldId id="283" r:id="rId15"/>
    <p:sldId id="259" r:id="rId16"/>
    <p:sldId id="267" r:id="rId17"/>
    <p:sldId id="268" r:id="rId18"/>
    <p:sldId id="263" r:id="rId19"/>
    <p:sldId id="273" r:id="rId20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Világos stílus 3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Közepesen sötét stílus 1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38F992-6C6C-4B38-9745-FDA2B6144F7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815F766-294C-4CF1-8602-DF38564D3AAB}">
      <dgm:prSet phldrT="[Szöveg]" custT="1"/>
      <dgm:spPr/>
      <dgm:t>
        <a:bodyPr/>
        <a:lstStyle/>
        <a:p>
          <a:r>
            <a:rPr lang="hu-HU" sz="1800" b="1" dirty="0" smtClean="0">
              <a:solidFill>
                <a:srgbClr val="FFFF00"/>
              </a:solidFill>
            </a:rPr>
            <a:t>2017. </a:t>
          </a:r>
          <a:r>
            <a:rPr lang="hu-HU" sz="1800" b="1" dirty="0" smtClean="0">
              <a:solidFill>
                <a:srgbClr val="FFFF00"/>
              </a:solidFill>
            </a:rPr>
            <a:t>május 31</a:t>
          </a:r>
          <a:r>
            <a:rPr lang="hu-HU" sz="1300" b="1" dirty="0" smtClean="0">
              <a:solidFill>
                <a:srgbClr val="FFFF00"/>
              </a:solidFill>
            </a:rPr>
            <a:t>.</a:t>
          </a:r>
          <a:endParaRPr lang="hu-HU" sz="1300" b="1" dirty="0" smtClean="0">
            <a:solidFill>
              <a:srgbClr val="FFFF00"/>
            </a:solidFill>
          </a:endParaRPr>
        </a:p>
        <a:p>
          <a:r>
            <a:rPr lang="hu-HU" sz="1300" dirty="0" smtClean="0">
              <a:solidFill>
                <a:schemeClr val="bg1"/>
              </a:solidFill>
            </a:rPr>
            <a:t>Intézményi pályázatok beadása</a:t>
          </a:r>
          <a:endParaRPr lang="hu-HU" sz="1300" dirty="0">
            <a:solidFill>
              <a:schemeClr val="bg1"/>
            </a:solidFill>
          </a:endParaRPr>
        </a:p>
      </dgm:t>
    </dgm:pt>
    <dgm:pt modelId="{97FCF385-C2B5-476C-AEC1-2DACEE95373D}" type="parTrans" cxnId="{962DED83-6EA7-4C58-A104-84C719CF5523}">
      <dgm:prSet/>
      <dgm:spPr/>
      <dgm:t>
        <a:bodyPr/>
        <a:lstStyle/>
        <a:p>
          <a:endParaRPr lang="hu-HU"/>
        </a:p>
      </dgm:t>
    </dgm:pt>
    <dgm:pt modelId="{F814B57F-9A6A-4ED4-8EB1-9AC9725A13D0}" type="sibTrans" cxnId="{962DED83-6EA7-4C58-A104-84C719CF5523}">
      <dgm:prSet/>
      <dgm:spPr/>
      <dgm:t>
        <a:bodyPr/>
        <a:lstStyle/>
        <a:p>
          <a:endParaRPr lang="hu-HU"/>
        </a:p>
      </dgm:t>
    </dgm:pt>
    <dgm:pt modelId="{2560FE3A-181E-4066-92AF-CEB64A3E0798}">
      <dgm:prSet phldrT="[Szöveg]" custT="1"/>
      <dgm:spPr/>
      <dgm:t>
        <a:bodyPr/>
        <a:lstStyle/>
        <a:p>
          <a:r>
            <a:rPr lang="hu-HU" sz="1800" b="1" dirty="0" smtClean="0">
              <a:solidFill>
                <a:srgbClr val="FFFF00"/>
              </a:solidFill>
            </a:rPr>
            <a:t>2017. </a:t>
          </a:r>
          <a:r>
            <a:rPr lang="hu-HU" sz="1800" b="1" dirty="0" smtClean="0">
              <a:solidFill>
                <a:srgbClr val="FFFF00"/>
              </a:solidFill>
            </a:rPr>
            <a:t>augusztus</a:t>
          </a:r>
          <a:r>
            <a:rPr lang="hu-HU" sz="1300" b="1" dirty="0" smtClean="0"/>
            <a:t> </a:t>
          </a:r>
          <a:endParaRPr lang="hu-HU" sz="1300" b="1" dirty="0" smtClean="0"/>
        </a:p>
        <a:p>
          <a:r>
            <a:rPr lang="hu-HU" sz="1300" b="1" dirty="0" smtClean="0">
              <a:solidFill>
                <a:schemeClr val="bg1"/>
              </a:solidFill>
            </a:rPr>
            <a:t>Kuratóriumi döntés</a:t>
          </a:r>
          <a:endParaRPr lang="hu-HU" sz="1300" dirty="0"/>
        </a:p>
      </dgm:t>
    </dgm:pt>
    <dgm:pt modelId="{00734237-7D3F-420D-9C9F-C15BF58D600C}" type="parTrans" cxnId="{ADDB3042-DDC2-4AF0-B358-91CC49B5EDF9}">
      <dgm:prSet/>
      <dgm:spPr/>
      <dgm:t>
        <a:bodyPr/>
        <a:lstStyle/>
        <a:p>
          <a:endParaRPr lang="hu-HU"/>
        </a:p>
      </dgm:t>
    </dgm:pt>
    <dgm:pt modelId="{344CD460-CA5B-4F59-880D-8C08DA53F3C4}" type="sibTrans" cxnId="{ADDB3042-DDC2-4AF0-B358-91CC49B5EDF9}">
      <dgm:prSet/>
      <dgm:spPr/>
      <dgm:t>
        <a:bodyPr/>
        <a:lstStyle/>
        <a:p>
          <a:endParaRPr lang="hu-HU"/>
        </a:p>
      </dgm:t>
    </dgm:pt>
    <dgm:pt modelId="{B37E4FDA-BD48-4563-8982-55CB456B0E22}">
      <dgm:prSet phldrT="[Szöveg]" custT="1"/>
      <dgm:spPr/>
      <dgm:t>
        <a:bodyPr/>
        <a:lstStyle/>
        <a:p>
          <a:r>
            <a:rPr lang="hu-HU" sz="1800" b="1" dirty="0" smtClean="0">
              <a:solidFill>
                <a:srgbClr val="FFFF00"/>
              </a:solidFill>
            </a:rPr>
            <a:t>2017. </a:t>
          </a:r>
          <a:r>
            <a:rPr lang="hu-HU" sz="1800" b="1" dirty="0" smtClean="0">
              <a:solidFill>
                <a:srgbClr val="FFFF00"/>
              </a:solidFill>
            </a:rPr>
            <a:t>Október 1.</a:t>
          </a:r>
          <a:endParaRPr lang="hu-HU" sz="1800" b="1" dirty="0" smtClean="0">
            <a:solidFill>
              <a:srgbClr val="FFFF00"/>
            </a:solidFill>
          </a:endParaRPr>
        </a:p>
        <a:p>
          <a:r>
            <a:rPr lang="hu-HU" sz="1500" dirty="0" smtClean="0"/>
            <a:t>Intézmények visszajelzése a megítélt támogatás elfogadásáról</a:t>
          </a:r>
          <a:endParaRPr lang="hu-HU" sz="1500" dirty="0"/>
        </a:p>
      </dgm:t>
    </dgm:pt>
    <dgm:pt modelId="{1FB6D1C2-C7AC-4ABF-9A8A-ACFC827B3555}" type="parTrans" cxnId="{8DB43570-51BF-4282-831A-BA6B084AC08F}">
      <dgm:prSet/>
      <dgm:spPr/>
      <dgm:t>
        <a:bodyPr/>
        <a:lstStyle/>
        <a:p>
          <a:endParaRPr lang="hu-HU"/>
        </a:p>
      </dgm:t>
    </dgm:pt>
    <dgm:pt modelId="{C82EF7F5-98A1-4447-B2EC-005A2579C024}" type="sibTrans" cxnId="{8DB43570-51BF-4282-831A-BA6B084AC08F}">
      <dgm:prSet/>
      <dgm:spPr/>
      <dgm:t>
        <a:bodyPr/>
        <a:lstStyle/>
        <a:p>
          <a:endParaRPr lang="hu-HU"/>
        </a:p>
      </dgm:t>
    </dgm:pt>
    <dgm:pt modelId="{80E17352-413A-41C8-9EAA-834CDFBABA9C}">
      <dgm:prSet custT="1"/>
      <dgm:spPr/>
      <dgm:t>
        <a:bodyPr/>
        <a:lstStyle/>
        <a:p>
          <a:r>
            <a:rPr lang="hu-HU" sz="1800" b="1" dirty="0" smtClean="0">
              <a:solidFill>
                <a:srgbClr val="FFFF00"/>
              </a:solidFill>
            </a:rPr>
            <a:t>2017. </a:t>
          </a:r>
          <a:r>
            <a:rPr lang="hu-HU" sz="1800" b="1" dirty="0" smtClean="0">
              <a:solidFill>
                <a:srgbClr val="FFFF00"/>
              </a:solidFill>
            </a:rPr>
            <a:t>szeptember 15-ig</a:t>
          </a:r>
          <a:endParaRPr lang="hu-HU" sz="1800" b="1" dirty="0" smtClean="0">
            <a:solidFill>
              <a:srgbClr val="FFFF00"/>
            </a:solidFill>
          </a:endParaRPr>
        </a:p>
        <a:p>
          <a:r>
            <a:rPr lang="hu-HU" sz="1300" dirty="0" smtClean="0"/>
            <a:t>Intézmények kiértesítése, OH regisztrációról szóló igazolás benyújtása</a:t>
          </a:r>
          <a:endParaRPr lang="hu-HU" sz="1300" dirty="0" smtClean="0">
            <a:solidFill>
              <a:schemeClr val="bg1"/>
            </a:solidFill>
          </a:endParaRPr>
        </a:p>
      </dgm:t>
    </dgm:pt>
    <dgm:pt modelId="{FFEF64F6-9D4A-4DB3-BB86-856361100C5F}" type="parTrans" cxnId="{937E7364-3DAD-4D35-B54C-D08F51590C06}">
      <dgm:prSet/>
      <dgm:spPr/>
      <dgm:t>
        <a:bodyPr/>
        <a:lstStyle/>
        <a:p>
          <a:endParaRPr lang="hu-HU"/>
        </a:p>
      </dgm:t>
    </dgm:pt>
    <dgm:pt modelId="{52F98C38-4791-4ECA-ACFD-E92B8E0CDC1E}" type="sibTrans" cxnId="{937E7364-3DAD-4D35-B54C-D08F51590C06}">
      <dgm:prSet/>
      <dgm:spPr/>
      <dgm:t>
        <a:bodyPr/>
        <a:lstStyle/>
        <a:p>
          <a:endParaRPr lang="hu-HU"/>
        </a:p>
      </dgm:t>
    </dgm:pt>
    <dgm:pt modelId="{2EEDBB6B-89B7-4710-B8B9-1D98241F92B9}">
      <dgm:prSet custT="1"/>
      <dgm:spPr/>
      <dgm:t>
        <a:bodyPr/>
        <a:lstStyle/>
        <a:p>
          <a:r>
            <a:rPr lang="hu-HU" sz="1800" b="1" dirty="0" smtClean="0">
              <a:solidFill>
                <a:srgbClr val="FFFF00"/>
              </a:solidFill>
            </a:rPr>
            <a:t>2017. </a:t>
          </a:r>
          <a:r>
            <a:rPr lang="hu-HU" sz="1800" b="1" smtClean="0">
              <a:solidFill>
                <a:srgbClr val="FFFF00"/>
              </a:solidFill>
            </a:rPr>
            <a:t>október </a:t>
          </a:r>
          <a:r>
            <a:rPr lang="hu-HU" sz="1800" b="1" dirty="0" smtClean="0">
              <a:solidFill>
                <a:srgbClr val="FFFF00"/>
              </a:solidFill>
            </a:rPr>
            <a:t>– november </a:t>
          </a:r>
        </a:p>
        <a:p>
          <a:r>
            <a:rPr lang="hu-HU" sz="1500" dirty="0" smtClean="0"/>
            <a:t>Hallgatói pályázatok meghirdetése</a:t>
          </a:r>
          <a:endParaRPr lang="hu-HU" sz="1500" dirty="0"/>
        </a:p>
      </dgm:t>
    </dgm:pt>
    <dgm:pt modelId="{024C7F7A-41EF-4832-B268-D24FEC544513}" type="sibTrans" cxnId="{941BFA03-CF47-4E51-88EB-A76694607AD5}">
      <dgm:prSet/>
      <dgm:spPr/>
    </dgm:pt>
    <dgm:pt modelId="{AC37C78A-F4C2-4F14-98BC-61AB4ABC4C10}" type="parTrans" cxnId="{941BFA03-CF47-4E51-88EB-A76694607AD5}">
      <dgm:prSet/>
      <dgm:spPr/>
    </dgm:pt>
    <dgm:pt modelId="{246582CF-3BC4-4DEB-BB4D-D01E67881DF2}" type="pres">
      <dgm:prSet presAssocID="{C338F992-6C6C-4B38-9745-FDA2B6144F7E}" presName="CompostProcess" presStyleCnt="0">
        <dgm:presLayoutVars>
          <dgm:dir/>
          <dgm:resizeHandles val="exact"/>
        </dgm:presLayoutVars>
      </dgm:prSet>
      <dgm:spPr/>
    </dgm:pt>
    <dgm:pt modelId="{1281D14A-CCEE-40C1-91A4-88F54AB8A1B4}" type="pres">
      <dgm:prSet presAssocID="{C338F992-6C6C-4B38-9745-FDA2B6144F7E}" presName="arrow" presStyleLbl="bgShp" presStyleIdx="0" presStyleCnt="1"/>
      <dgm:spPr/>
    </dgm:pt>
    <dgm:pt modelId="{BBD370FA-07D3-478D-BE11-BDBDC16F1224}" type="pres">
      <dgm:prSet presAssocID="{C338F992-6C6C-4B38-9745-FDA2B6144F7E}" presName="linearProcess" presStyleCnt="0"/>
      <dgm:spPr/>
    </dgm:pt>
    <dgm:pt modelId="{3B824F71-A3FA-47AF-9179-115762AA375D}" type="pres">
      <dgm:prSet presAssocID="{A815F766-294C-4CF1-8602-DF38564D3AAB}" presName="textNode" presStyleLbl="node1" presStyleIdx="0" presStyleCnt="5" custScaleX="84253" custScaleY="119407" custLinFactNeighborX="29508" custLinFactNeighborY="47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036C4FC-7FBC-4A31-A53D-67E3DBF287DB}" type="pres">
      <dgm:prSet presAssocID="{F814B57F-9A6A-4ED4-8EB1-9AC9725A13D0}" presName="sibTrans" presStyleCnt="0"/>
      <dgm:spPr/>
    </dgm:pt>
    <dgm:pt modelId="{CAEDA012-7745-4DC1-9BC3-CE55F33A41D3}" type="pres">
      <dgm:prSet presAssocID="{2560FE3A-181E-4066-92AF-CEB64A3E0798}" presName="textNode" presStyleLbl="node1" presStyleIdx="1" presStyleCnt="5" custScaleX="77807" custScaleY="117547" custLinFactNeighborX="-8646" custLinFactNeighborY="-45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9D1459D-A72D-451C-8034-B7B86EAC68DC}" type="pres">
      <dgm:prSet presAssocID="{344CD460-CA5B-4F59-880D-8C08DA53F3C4}" presName="sibTrans" presStyleCnt="0"/>
      <dgm:spPr/>
    </dgm:pt>
    <dgm:pt modelId="{704B1E04-ACBD-47E9-B208-57289908A71F}" type="pres">
      <dgm:prSet presAssocID="{80E17352-413A-41C8-9EAA-834CDFBABA9C}" presName="textNode" presStyleLbl="node1" presStyleIdx="2" presStyleCnt="5" custScaleX="98683" custScaleY="116238" custLinFactNeighborX="-53511" custLinFactNeighborY="327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03D4BFA-639C-492E-A163-957BB9114814}" type="pres">
      <dgm:prSet presAssocID="{52F98C38-4791-4ECA-ACFD-E92B8E0CDC1E}" presName="sibTrans" presStyleCnt="0"/>
      <dgm:spPr/>
    </dgm:pt>
    <dgm:pt modelId="{AE5789E0-92B1-491B-9639-57A922A38644}" type="pres">
      <dgm:prSet presAssocID="{2EEDBB6B-89B7-4710-B8B9-1D98241F92B9}" presName="textNode" presStyleLbl="node1" presStyleIdx="3" presStyleCnt="5" custScaleY="117547" custLinFactX="64109" custLinFactNeighborX="100000" custLinFactNeighborY="392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BDCC1D1-5D13-4A2F-A215-2D0CC1DC7311}" type="pres">
      <dgm:prSet presAssocID="{024C7F7A-41EF-4832-B268-D24FEC544513}" presName="sibTrans" presStyleCnt="0"/>
      <dgm:spPr/>
    </dgm:pt>
    <dgm:pt modelId="{B9677824-D0A8-4A9E-B1FA-644BE150DCCF}" type="pres">
      <dgm:prSet presAssocID="{B37E4FDA-BD48-4563-8982-55CB456B0E22}" presName="textNode" presStyleLbl="node1" presStyleIdx="4" presStyleCnt="5" custScaleX="80767" custScaleY="118463" custLinFactX="-101850" custLinFactNeighborX="-200000" custLinFactNeighborY="438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3F5814FD-1C0E-4C91-8994-67D44E98D862}" type="presOf" srcId="{80E17352-413A-41C8-9EAA-834CDFBABA9C}" destId="{704B1E04-ACBD-47E9-B208-57289908A71F}" srcOrd="0" destOrd="0" presId="urn:microsoft.com/office/officeart/2005/8/layout/hProcess9"/>
    <dgm:cxn modelId="{941BFA03-CF47-4E51-88EB-A76694607AD5}" srcId="{C338F992-6C6C-4B38-9745-FDA2B6144F7E}" destId="{2EEDBB6B-89B7-4710-B8B9-1D98241F92B9}" srcOrd="3" destOrd="0" parTransId="{AC37C78A-F4C2-4F14-98BC-61AB4ABC4C10}" sibTransId="{024C7F7A-41EF-4832-B268-D24FEC544513}"/>
    <dgm:cxn modelId="{937E7364-3DAD-4D35-B54C-D08F51590C06}" srcId="{C338F992-6C6C-4B38-9745-FDA2B6144F7E}" destId="{80E17352-413A-41C8-9EAA-834CDFBABA9C}" srcOrd="2" destOrd="0" parTransId="{FFEF64F6-9D4A-4DB3-BB86-856361100C5F}" sibTransId="{52F98C38-4791-4ECA-ACFD-E92B8E0CDC1E}"/>
    <dgm:cxn modelId="{962DED83-6EA7-4C58-A104-84C719CF5523}" srcId="{C338F992-6C6C-4B38-9745-FDA2B6144F7E}" destId="{A815F766-294C-4CF1-8602-DF38564D3AAB}" srcOrd="0" destOrd="0" parTransId="{97FCF385-C2B5-476C-AEC1-2DACEE95373D}" sibTransId="{F814B57F-9A6A-4ED4-8EB1-9AC9725A13D0}"/>
    <dgm:cxn modelId="{590C8AA5-5D7B-48CD-96BA-4D2799199585}" type="presOf" srcId="{B37E4FDA-BD48-4563-8982-55CB456B0E22}" destId="{B9677824-D0A8-4A9E-B1FA-644BE150DCCF}" srcOrd="0" destOrd="0" presId="urn:microsoft.com/office/officeart/2005/8/layout/hProcess9"/>
    <dgm:cxn modelId="{B1806947-C60E-4CBB-8646-D58A89B946E3}" type="presOf" srcId="{A815F766-294C-4CF1-8602-DF38564D3AAB}" destId="{3B824F71-A3FA-47AF-9179-115762AA375D}" srcOrd="0" destOrd="0" presId="urn:microsoft.com/office/officeart/2005/8/layout/hProcess9"/>
    <dgm:cxn modelId="{3BF51136-4F44-4E15-853C-5A82B8716FBD}" type="presOf" srcId="{C338F992-6C6C-4B38-9745-FDA2B6144F7E}" destId="{246582CF-3BC4-4DEB-BB4D-D01E67881DF2}" srcOrd="0" destOrd="0" presId="urn:microsoft.com/office/officeart/2005/8/layout/hProcess9"/>
    <dgm:cxn modelId="{8DB43570-51BF-4282-831A-BA6B084AC08F}" srcId="{C338F992-6C6C-4B38-9745-FDA2B6144F7E}" destId="{B37E4FDA-BD48-4563-8982-55CB456B0E22}" srcOrd="4" destOrd="0" parTransId="{1FB6D1C2-C7AC-4ABF-9A8A-ACFC827B3555}" sibTransId="{C82EF7F5-98A1-4447-B2EC-005A2579C024}"/>
    <dgm:cxn modelId="{92F8ED21-4990-4D89-BDE3-E745629B3C6C}" type="presOf" srcId="{2EEDBB6B-89B7-4710-B8B9-1D98241F92B9}" destId="{AE5789E0-92B1-491B-9639-57A922A38644}" srcOrd="0" destOrd="0" presId="urn:microsoft.com/office/officeart/2005/8/layout/hProcess9"/>
    <dgm:cxn modelId="{BB3D79DE-AB9D-4E9C-BEBE-9BE836845A65}" type="presOf" srcId="{2560FE3A-181E-4066-92AF-CEB64A3E0798}" destId="{CAEDA012-7745-4DC1-9BC3-CE55F33A41D3}" srcOrd="0" destOrd="0" presId="urn:microsoft.com/office/officeart/2005/8/layout/hProcess9"/>
    <dgm:cxn modelId="{ADDB3042-DDC2-4AF0-B358-91CC49B5EDF9}" srcId="{C338F992-6C6C-4B38-9745-FDA2B6144F7E}" destId="{2560FE3A-181E-4066-92AF-CEB64A3E0798}" srcOrd="1" destOrd="0" parTransId="{00734237-7D3F-420D-9C9F-C15BF58D600C}" sibTransId="{344CD460-CA5B-4F59-880D-8C08DA53F3C4}"/>
    <dgm:cxn modelId="{BE8BFBDC-6098-4FCB-9B14-511D81EBCCC0}" type="presParOf" srcId="{246582CF-3BC4-4DEB-BB4D-D01E67881DF2}" destId="{1281D14A-CCEE-40C1-91A4-88F54AB8A1B4}" srcOrd="0" destOrd="0" presId="urn:microsoft.com/office/officeart/2005/8/layout/hProcess9"/>
    <dgm:cxn modelId="{98E813F6-819B-4FDD-8C6C-80E05C7B34F8}" type="presParOf" srcId="{246582CF-3BC4-4DEB-BB4D-D01E67881DF2}" destId="{BBD370FA-07D3-478D-BE11-BDBDC16F1224}" srcOrd="1" destOrd="0" presId="urn:microsoft.com/office/officeart/2005/8/layout/hProcess9"/>
    <dgm:cxn modelId="{97526D2F-9467-4EE8-8BA9-A5B8A1CF72D5}" type="presParOf" srcId="{BBD370FA-07D3-478D-BE11-BDBDC16F1224}" destId="{3B824F71-A3FA-47AF-9179-115762AA375D}" srcOrd="0" destOrd="0" presId="urn:microsoft.com/office/officeart/2005/8/layout/hProcess9"/>
    <dgm:cxn modelId="{F0CD1992-0B92-4C7B-94B0-AB58B9E0B7D5}" type="presParOf" srcId="{BBD370FA-07D3-478D-BE11-BDBDC16F1224}" destId="{6036C4FC-7FBC-4A31-A53D-67E3DBF287DB}" srcOrd="1" destOrd="0" presId="urn:microsoft.com/office/officeart/2005/8/layout/hProcess9"/>
    <dgm:cxn modelId="{F064159B-91F5-44C0-AD4F-D8B05D2FD0AD}" type="presParOf" srcId="{BBD370FA-07D3-478D-BE11-BDBDC16F1224}" destId="{CAEDA012-7745-4DC1-9BC3-CE55F33A41D3}" srcOrd="2" destOrd="0" presId="urn:microsoft.com/office/officeart/2005/8/layout/hProcess9"/>
    <dgm:cxn modelId="{2873D4DD-82D9-47FA-82B3-190717FF850F}" type="presParOf" srcId="{BBD370FA-07D3-478D-BE11-BDBDC16F1224}" destId="{B9D1459D-A72D-451C-8034-B7B86EAC68DC}" srcOrd="3" destOrd="0" presId="urn:microsoft.com/office/officeart/2005/8/layout/hProcess9"/>
    <dgm:cxn modelId="{1F5189B9-78DB-4AD5-919A-0204F6BAC576}" type="presParOf" srcId="{BBD370FA-07D3-478D-BE11-BDBDC16F1224}" destId="{704B1E04-ACBD-47E9-B208-57289908A71F}" srcOrd="4" destOrd="0" presId="urn:microsoft.com/office/officeart/2005/8/layout/hProcess9"/>
    <dgm:cxn modelId="{0C7F65D0-E41F-4F3E-B63A-82629C8E6EFD}" type="presParOf" srcId="{BBD370FA-07D3-478D-BE11-BDBDC16F1224}" destId="{B03D4BFA-639C-492E-A163-957BB9114814}" srcOrd="5" destOrd="0" presId="urn:microsoft.com/office/officeart/2005/8/layout/hProcess9"/>
    <dgm:cxn modelId="{5F6F8995-1211-483C-9387-5E313137D755}" type="presParOf" srcId="{BBD370FA-07D3-478D-BE11-BDBDC16F1224}" destId="{AE5789E0-92B1-491B-9639-57A922A38644}" srcOrd="6" destOrd="0" presId="urn:microsoft.com/office/officeart/2005/8/layout/hProcess9"/>
    <dgm:cxn modelId="{C6975206-294C-4CA5-B660-66A9AF31A6F2}" type="presParOf" srcId="{BBD370FA-07D3-478D-BE11-BDBDC16F1224}" destId="{DBDCC1D1-5D13-4A2F-A215-2D0CC1DC7311}" srcOrd="7" destOrd="0" presId="urn:microsoft.com/office/officeart/2005/8/layout/hProcess9"/>
    <dgm:cxn modelId="{5086E275-7726-431C-979A-24F8AD4F0CA2}" type="presParOf" srcId="{BBD370FA-07D3-478D-BE11-BDBDC16F1224}" destId="{B9677824-D0A8-4A9E-B1FA-644BE150DCCF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1D14A-CCEE-40C1-91A4-88F54AB8A1B4}">
      <dsp:nvSpPr>
        <dsp:cNvPr id="0" name=""/>
        <dsp:cNvSpPr/>
      </dsp:nvSpPr>
      <dsp:spPr>
        <a:xfrm>
          <a:off x="605670" y="0"/>
          <a:ext cx="6864271" cy="410368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824F71-A3FA-47AF-9179-115762AA375D}">
      <dsp:nvSpPr>
        <dsp:cNvPr id="0" name=""/>
        <dsp:cNvSpPr/>
      </dsp:nvSpPr>
      <dsp:spPr>
        <a:xfrm>
          <a:off x="78400" y="1079573"/>
          <a:ext cx="1340824" cy="19600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rgbClr val="FFFF00"/>
              </a:solidFill>
            </a:rPr>
            <a:t>2017. </a:t>
          </a:r>
          <a:r>
            <a:rPr lang="hu-HU" sz="1800" b="1" kern="1200" dirty="0" smtClean="0">
              <a:solidFill>
                <a:srgbClr val="FFFF00"/>
              </a:solidFill>
            </a:rPr>
            <a:t>május 31</a:t>
          </a:r>
          <a:r>
            <a:rPr lang="hu-HU" sz="1300" b="1" kern="1200" dirty="0" smtClean="0">
              <a:solidFill>
                <a:srgbClr val="FFFF00"/>
              </a:solidFill>
            </a:rPr>
            <a:t>.</a:t>
          </a:r>
          <a:endParaRPr lang="hu-HU" sz="1300" b="1" kern="1200" dirty="0" smtClean="0">
            <a:solidFill>
              <a:srgbClr val="FFFF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>
              <a:solidFill>
                <a:schemeClr val="bg1"/>
              </a:solidFill>
            </a:rPr>
            <a:t>Intézményi pályázatok beadása</a:t>
          </a:r>
          <a:endParaRPr lang="hu-HU" sz="1300" kern="1200" dirty="0">
            <a:solidFill>
              <a:schemeClr val="bg1"/>
            </a:solidFill>
          </a:endParaRPr>
        </a:p>
      </dsp:txBody>
      <dsp:txXfrm>
        <a:off x="143854" y="1145027"/>
        <a:ext cx="1209916" cy="1829127"/>
      </dsp:txXfrm>
    </dsp:sp>
    <dsp:sp modelId="{CAEDA012-7745-4DC1-9BC3-CE55F33A41D3}">
      <dsp:nvSpPr>
        <dsp:cNvPr id="0" name=""/>
        <dsp:cNvSpPr/>
      </dsp:nvSpPr>
      <dsp:spPr>
        <a:xfrm>
          <a:off x="1581103" y="1079573"/>
          <a:ext cx="1238240" cy="1929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rgbClr val="FFFF00"/>
              </a:solidFill>
            </a:rPr>
            <a:t>2017. </a:t>
          </a:r>
          <a:r>
            <a:rPr lang="hu-HU" sz="1800" b="1" kern="1200" dirty="0" smtClean="0">
              <a:solidFill>
                <a:srgbClr val="FFFF00"/>
              </a:solidFill>
            </a:rPr>
            <a:t>augusztus</a:t>
          </a:r>
          <a:r>
            <a:rPr lang="hu-HU" sz="1300" b="1" kern="1200" dirty="0" smtClean="0"/>
            <a:t> </a:t>
          </a:r>
          <a:endParaRPr lang="hu-HU" sz="13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b="1" kern="1200" dirty="0" smtClean="0">
              <a:solidFill>
                <a:schemeClr val="bg1"/>
              </a:solidFill>
            </a:rPr>
            <a:t>Kuratóriumi döntés</a:t>
          </a:r>
          <a:endParaRPr lang="hu-HU" sz="1300" kern="1200" dirty="0"/>
        </a:p>
      </dsp:txBody>
      <dsp:txXfrm>
        <a:off x="1641549" y="1140019"/>
        <a:ext cx="1117348" cy="1808612"/>
      </dsp:txXfrm>
    </dsp:sp>
    <dsp:sp modelId="{704B1E04-ACBD-47E9-B208-57289908A71F}">
      <dsp:nvSpPr>
        <dsp:cNvPr id="0" name=""/>
        <dsp:cNvSpPr/>
      </dsp:nvSpPr>
      <dsp:spPr>
        <a:xfrm>
          <a:off x="2963656" y="1151576"/>
          <a:ext cx="1570466" cy="1908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rgbClr val="FFFF00"/>
              </a:solidFill>
            </a:rPr>
            <a:t>2017. </a:t>
          </a:r>
          <a:r>
            <a:rPr lang="hu-HU" sz="1800" b="1" kern="1200" dirty="0" smtClean="0">
              <a:solidFill>
                <a:srgbClr val="FFFF00"/>
              </a:solidFill>
            </a:rPr>
            <a:t>szeptember 15-ig</a:t>
          </a:r>
          <a:endParaRPr lang="hu-HU" sz="1800" b="1" kern="1200" dirty="0" smtClean="0">
            <a:solidFill>
              <a:srgbClr val="FFFF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300" kern="1200" dirty="0" smtClean="0"/>
            <a:t>Intézmények kiértesítése, OH regisztrációról szóló igazolás benyújtása</a:t>
          </a:r>
          <a:endParaRPr lang="hu-HU" sz="1300" kern="1200" dirty="0" smtClean="0">
            <a:solidFill>
              <a:schemeClr val="bg1"/>
            </a:solidFill>
          </a:endParaRPr>
        </a:p>
      </dsp:txBody>
      <dsp:txXfrm>
        <a:off x="3040320" y="1228240"/>
        <a:ext cx="1417138" cy="1754689"/>
      </dsp:txXfrm>
    </dsp:sp>
    <dsp:sp modelId="{AE5789E0-92B1-491B-9639-57A922A38644}">
      <dsp:nvSpPr>
        <dsp:cNvPr id="0" name=""/>
        <dsp:cNvSpPr/>
      </dsp:nvSpPr>
      <dsp:spPr>
        <a:xfrm>
          <a:off x="6217922" y="1151584"/>
          <a:ext cx="1591426" cy="19295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rgbClr val="FFFF00"/>
              </a:solidFill>
            </a:rPr>
            <a:t>2017. </a:t>
          </a:r>
          <a:r>
            <a:rPr lang="hu-HU" sz="1800" b="1" kern="1200" smtClean="0">
              <a:solidFill>
                <a:srgbClr val="FFFF00"/>
              </a:solidFill>
            </a:rPr>
            <a:t>október </a:t>
          </a:r>
          <a:r>
            <a:rPr lang="hu-HU" sz="1800" b="1" kern="1200" dirty="0" smtClean="0">
              <a:solidFill>
                <a:srgbClr val="FFFF00"/>
              </a:solidFill>
            </a:rPr>
            <a:t>– november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Hallgatói pályázatok meghirdetése</a:t>
          </a:r>
          <a:endParaRPr lang="hu-HU" sz="1500" kern="1200" dirty="0"/>
        </a:p>
      </dsp:txBody>
      <dsp:txXfrm>
        <a:off x="6295609" y="1229271"/>
        <a:ext cx="1436052" cy="1774130"/>
      </dsp:txXfrm>
    </dsp:sp>
    <dsp:sp modelId="{B9677824-D0A8-4A9E-B1FA-644BE150DCCF}">
      <dsp:nvSpPr>
        <dsp:cNvPr id="0" name=""/>
        <dsp:cNvSpPr/>
      </dsp:nvSpPr>
      <dsp:spPr>
        <a:xfrm>
          <a:off x="4644744" y="1151584"/>
          <a:ext cx="1285347" cy="19445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 smtClean="0">
              <a:solidFill>
                <a:srgbClr val="FFFF00"/>
              </a:solidFill>
            </a:rPr>
            <a:t>2017. </a:t>
          </a:r>
          <a:r>
            <a:rPr lang="hu-HU" sz="1800" b="1" kern="1200" dirty="0" smtClean="0">
              <a:solidFill>
                <a:srgbClr val="FFFF00"/>
              </a:solidFill>
            </a:rPr>
            <a:t>Október 1.</a:t>
          </a:r>
          <a:endParaRPr lang="hu-HU" sz="1800" b="1" kern="1200" dirty="0" smtClean="0">
            <a:solidFill>
              <a:srgbClr val="FFFF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Intézmények visszajelzése a megítélt támogatás elfogadásáról</a:t>
          </a:r>
          <a:endParaRPr lang="hu-HU" sz="1500" kern="1200" dirty="0"/>
        </a:p>
      </dsp:txBody>
      <dsp:txXfrm>
        <a:off x="4707489" y="1214329"/>
        <a:ext cx="1159857" cy="181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757EE-41B1-4716-A926-026A687AA2C9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EF117-EC52-4FB5-8E34-A536C64628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0311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3684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040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82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65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982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957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4110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822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106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246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592B3-3865-4910-A607-994685569175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659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592B3-3865-4910-A607-994685569175}" type="datetimeFigureOut">
              <a:rPr lang="hu-HU" smtClean="0"/>
              <a:t>2017.03.23.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C4E40-EEF6-4D57-B540-BE1DEB4B98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98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ipendiumhungaricum.hu/intezmenyipalyaza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hkepzes@tpf.hu" TargetMode="External"/><Relationship Id="rId4" Type="http://schemas.openxmlformats.org/officeDocument/2006/relationships/hyperlink" Target="http://www.tka.hu/palyazatok/2962/stipendium-hungaricu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tipendiumhungaricum.hu/intezmenyipalyaza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hkepzes@tpf.hu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yinhungary.hu/study-in-hungary/menu/universities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hkpezes@tpf.hu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ka.hu/palyazatok/2962/stipendium-hungaricu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" y="-1"/>
            <a:ext cx="9139343" cy="6286321"/>
          </a:xfrm>
          <a:prstGeom prst="rect">
            <a:avLst/>
          </a:prstGeom>
        </p:spPr>
      </p:pic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979712" y="3356992"/>
            <a:ext cx="6768752" cy="1752600"/>
          </a:xfrm>
        </p:spPr>
        <p:txBody>
          <a:bodyPr>
            <a:normAutofit fontScale="92500" lnSpcReduction="20000"/>
          </a:bodyPr>
          <a:lstStyle/>
          <a:p>
            <a:r>
              <a:rPr lang="hu-HU" b="1" dirty="0"/>
              <a:t>Kiegészítő pályázati felhívás a Stipendium Hungaricum programban való intézményi részvételre</a:t>
            </a:r>
            <a:endParaRPr lang="hu-HU" dirty="0"/>
          </a:p>
          <a:p>
            <a:r>
              <a:rPr lang="hu-HU" b="1" dirty="0"/>
              <a:t>a 2018/19-es tanévre vonatkozóan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7334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u-HU" altLang="hu-HU" b="1" dirty="0" smtClean="0"/>
              <a:t>Intézményi pályázat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075240" cy="48245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altLang="hu-HU" sz="1600" b="1" dirty="0"/>
              <a:t>Elérhetőség: </a:t>
            </a:r>
            <a:r>
              <a:rPr lang="hu-HU" altLang="hu-HU" sz="1600" b="1" dirty="0">
                <a:hlinkClick r:id="rId3"/>
              </a:rPr>
              <a:t>http://</a:t>
            </a:r>
            <a:r>
              <a:rPr lang="hu-HU" altLang="hu-HU" sz="1600" b="1" dirty="0" smtClean="0">
                <a:hlinkClick r:id="rId3"/>
              </a:rPr>
              <a:t>stipendiumhungaricum.hu/intezmenyipalyazat</a:t>
            </a:r>
            <a:endParaRPr lang="hu-HU" altLang="hu-HU" sz="1600" b="1" dirty="0" smtClean="0"/>
          </a:p>
          <a:p>
            <a:pPr marL="0" indent="0">
              <a:buNone/>
            </a:pPr>
            <a:r>
              <a:rPr lang="hu-HU" altLang="hu-HU" sz="1600" b="1" dirty="0" smtClean="0"/>
              <a:t>Felhívás, útmutató, GYIK: </a:t>
            </a:r>
            <a:r>
              <a:rPr lang="hu-HU" altLang="hu-HU" sz="1600" b="1" dirty="0">
                <a:hlinkClick r:id="rId4"/>
              </a:rPr>
              <a:t>http://</a:t>
            </a:r>
            <a:r>
              <a:rPr lang="hu-HU" altLang="hu-HU" sz="1600" b="1" dirty="0" smtClean="0">
                <a:hlinkClick r:id="rId4"/>
              </a:rPr>
              <a:t>www.tka.hu/palyazatok/2962/stipendium-hungaricum</a:t>
            </a:r>
            <a:endParaRPr lang="hu-HU" altLang="hu-HU" sz="1600" b="1" dirty="0" smtClean="0"/>
          </a:p>
          <a:p>
            <a:pPr marL="0" indent="0">
              <a:buNone/>
            </a:pPr>
            <a:r>
              <a:rPr lang="hu-HU" altLang="hu-HU" sz="1600" b="1" dirty="0" smtClean="0"/>
              <a:t>Belépőkód </a:t>
            </a:r>
            <a:r>
              <a:rPr lang="hu-HU" altLang="hu-HU" sz="1600" b="1" dirty="0"/>
              <a:t>igénylése: </a:t>
            </a:r>
            <a:r>
              <a:rPr lang="hu-HU" altLang="hu-HU" sz="1600" b="1" dirty="0" smtClean="0">
                <a:hlinkClick r:id="rId5"/>
              </a:rPr>
              <a:t>shkepzes@tpf.hu</a:t>
            </a:r>
            <a:endParaRPr lang="hu-HU" altLang="hu-HU" sz="1600" dirty="0"/>
          </a:p>
          <a:p>
            <a:pPr marL="0" indent="0">
              <a:buNone/>
            </a:pPr>
            <a:r>
              <a:rPr lang="hu-HU" altLang="hu-HU" sz="1600" b="1" dirty="0"/>
              <a:t>Beadási határidő: </a:t>
            </a:r>
            <a:r>
              <a:rPr lang="hu-HU" altLang="hu-HU" sz="1600" b="1" dirty="0" smtClean="0">
                <a:solidFill>
                  <a:srgbClr val="FF0000"/>
                </a:solidFill>
              </a:rPr>
              <a:t>2017. május 31. 14:00</a:t>
            </a:r>
            <a:endParaRPr lang="hu-HU" altLang="hu-HU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hu-HU" sz="1400" dirty="0" smtClean="0"/>
          </a:p>
          <a:p>
            <a:pPr marL="0" indent="0">
              <a:buNone/>
            </a:pPr>
            <a:r>
              <a:rPr lang="hu-HU" sz="1600" dirty="0" smtClean="0"/>
              <a:t>A pályázati felhívást követve 2 fő rész</a:t>
            </a:r>
          </a:p>
          <a:p>
            <a:r>
              <a:rPr lang="hu-HU" sz="1800" b="1" dirty="0" smtClean="0"/>
              <a:t>Intézményi felkészültséget bemutató rész</a:t>
            </a:r>
          </a:p>
          <a:p>
            <a:pPr marL="0" indent="0">
              <a:buNone/>
            </a:pPr>
            <a:r>
              <a:rPr lang="hu-HU" sz="1400" dirty="0" err="1" smtClean="0"/>
              <a:t>Nemzetköziesítési</a:t>
            </a:r>
            <a:r>
              <a:rPr lang="hu-HU" sz="1400" dirty="0" smtClean="0"/>
              <a:t> stratégia, fejlesztési tervek, irányok, erőforrások, hallgatótoborzást támogató eszközök, hallgatói szolgáltatások, kiválasztás, </a:t>
            </a:r>
            <a:r>
              <a:rPr lang="hu-HU" sz="1400" dirty="0" err="1" smtClean="0"/>
              <a:t>felvételiztetés</a:t>
            </a:r>
            <a:r>
              <a:rPr lang="hu-HU" sz="1400" dirty="0" smtClean="0"/>
              <a:t>, stb.</a:t>
            </a:r>
          </a:p>
          <a:p>
            <a:pPr marL="0" indent="0">
              <a:buNone/>
            </a:pPr>
            <a:endParaRPr lang="hu-HU" sz="1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sz="1400" b="1" dirty="0" smtClean="0">
                <a:solidFill>
                  <a:srgbClr val="FF0000"/>
                </a:solidFill>
              </a:rPr>
              <a:t>NB!</a:t>
            </a:r>
            <a:r>
              <a:rPr lang="hu-HU" sz="1400" dirty="0"/>
              <a:t> </a:t>
            </a:r>
            <a:r>
              <a:rPr lang="hu-HU" sz="1400" b="1" dirty="0" smtClean="0"/>
              <a:t>A </a:t>
            </a:r>
            <a:r>
              <a:rPr lang="hu-HU" sz="1400" b="1" dirty="0"/>
              <a:t>2016. október 24-ei határidőre pályázatot benyújtott intézményeknek nem kell újra átesnie az intézményi szempontok vizsgálatán</a:t>
            </a:r>
            <a:r>
              <a:rPr lang="hu-HU" sz="1400" dirty="0"/>
              <a:t>. </a:t>
            </a:r>
            <a:r>
              <a:rPr lang="hu-HU" sz="1400" b="1" dirty="0"/>
              <a:t>Kizárólag újonnan pályázó intézményeknek kell kitöltenie ezt a fejezetét a pályázati űrlapnak. </a:t>
            </a:r>
            <a:r>
              <a:rPr lang="hu-HU" sz="1400" dirty="0"/>
              <a:t>A 2016-os pályázati körben már pályázott intézmények ebben a kiegészítő pályázati körben csak képzésekkel pályáznak, intézményi pontszámuk a 2016-os pályázati körben kapott pontszámuk lesz jelen pályázati körben</a:t>
            </a:r>
            <a:r>
              <a:rPr lang="hu-HU" sz="1600" dirty="0"/>
              <a:t>.</a:t>
            </a:r>
          </a:p>
          <a:p>
            <a:endParaRPr lang="hu-HU" sz="1800" b="1" dirty="0" smtClean="0"/>
          </a:p>
          <a:p>
            <a:r>
              <a:rPr lang="hu-HU" sz="1800" b="1" dirty="0" smtClean="0"/>
              <a:t>Az egyes képzésekre vonatkozó részek</a:t>
            </a:r>
          </a:p>
        </p:txBody>
      </p:sp>
    </p:spTree>
    <p:extLst>
      <p:ext uri="{BB962C8B-B14F-4D97-AF65-F5344CB8AC3E}">
        <p14:creationId xmlns:p14="http://schemas.microsoft.com/office/powerpoint/2010/main" val="402766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u-HU" altLang="hu-HU" b="1" dirty="0"/>
              <a:t>Pályázati </a:t>
            </a:r>
            <a:r>
              <a:rPr lang="hu-HU" altLang="hu-HU" b="1" dirty="0" smtClean="0"/>
              <a:t>űrlap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80728"/>
            <a:ext cx="8280920" cy="5184576"/>
          </a:xfrm>
        </p:spPr>
        <p:txBody>
          <a:bodyPr>
            <a:normAutofit/>
          </a:bodyPr>
          <a:lstStyle/>
          <a:p>
            <a:r>
              <a:rPr lang="hu-HU" sz="1800" b="1" dirty="0" smtClean="0"/>
              <a:t>I. Intézményi alapadatok</a:t>
            </a:r>
          </a:p>
          <a:p>
            <a:pPr lvl="1"/>
            <a:r>
              <a:rPr lang="hu-HU" sz="1600" dirty="0" smtClean="0"/>
              <a:t>Statisztikai adatok: hallgatói, oktatói létszámok, </a:t>
            </a:r>
            <a:r>
              <a:rPr lang="hu-HU" sz="1600" dirty="0" err="1" smtClean="0"/>
              <a:t>nemzetköziesítési</a:t>
            </a:r>
            <a:r>
              <a:rPr lang="hu-HU" sz="1600" dirty="0" smtClean="0"/>
              <a:t> tanúsítványok</a:t>
            </a:r>
          </a:p>
          <a:p>
            <a:r>
              <a:rPr lang="hu-HU" sz="1800" b="1" dirty="0" smtClean="0"/>
              <a:t>II. Az intézmény felkészültségére vonatkozó információk</a:t>
            </a:r>
          </a:p>
          <a:p>
            <a:r>
              <a:rPr lang="hu-HU" sz="1800" b="1" dirty="0" smtClean="0"/>
              <a:t>III. Az idegen nyelvű képzések és a felsőoktatási magyar nyelvi előkészítő tanulmányokra vonatkozó adatok</a:t>
            </a:r>
          </a:p>
          <a:p>
            <a:pPr lvl="1"/>
            <a:r>
              <a:rPr lang="hu-HU" sz="1600" dirty="0" smtClean="0"/>
              <a:t>Képzésre vonatkozó alap információk </a:t>
            </a:r>
            <a:r>
              <a:rPr lang="hu-HU" sz="1400" dirty="0" smtClean="0"/>
              <a:t>(kar, </a:t>
            </a:r>
            <a:r>
              <a:rPr lang="hu-HU" sz="1400" dirty="0" smtClean="0">
                <a:solidFill>
                  <a:srgbClr val="FF0000"/>
                </a:solidFill>
              </a:rPr>
              <a:t>képzés neve – 139/2015. (VI. 9.) Korm. </a:t>
            </a:r>
            <a:r>
              <a:rPr lang="hu-HU" sz="1400" dirty="0">
                <a:solidFill>
                  <a:srgbClr val="FF0000"/>
                </a:solidFill>
              </a:rPr>
              <a:t>r</a:t>
            </a:r>
            <a:r>
              <a:rPr lang="hu-HU" sz="1400" dirty="0" smtClean="0">
                <a:solidFill>
                  <a:srgbClr val="FF0000"/>
                </a:solidFill>
              </a:rPr>
              <a:t>endelet szerint </a:t>
            </a:r>
            <a:r>
              <a:rPr lang="hu-HU" sz="1400" dirty="0" smtClean="0"/>
              <a:t>– típusa, nyelve, leírása, mióta működik, stb.)</a:t>
            </a:r>
          </a:p>
          <a:p>
            <a:pPr lvl="1"/>
            <a:r>
              <a:rPr lang="hu-HU" sz="1600" dirty="0" smtClean="0"/>
              <a:t>SH programban indított képzés önköltségére vonatkozó információk</a:t>
            </a:r>
            <a:r>
              <a:rPr lang="hu-HU" sz="1400" dirty="0" smtClean="0"/>
              <a:t> –</a:t>
            </a:r>
          </a:p>
          <a:p>
            <a:pPr lvl="2"/>
            <a:r>
              <a:rPr lang="hu-HU" sz="1400" dirty="0" smtClean="0"/>
              <a:t>SH program számára megajánlott önköltség</a:t>
            </a:r>
          </a:p>
          <a:p>
            <a:pPr lvl="2"/>
            <a:r>
              <a:rPr lang="hu-HU" sz="1400" dirty="0" smtClean="0"/>
              <a:t>Piaci ára az idegen nyelvű képzésnek</a:t>
            </a:r>
          </a:p>
          <a:p>
            <a:pPr lvl="2"/>
            <a:r>
              <a:rPr lang="hu-HU" sz="1400" dirty="0" smtClean="0"/>
              <a:t>A magyar nyelvű képzés önköltsége (Felvi.hu) - </a:t>
            </a:r>
            <a:r>
              <a:rPr lang="hu-HU" sz="1400" dirty="0">
                <a:solidFill>
                  <a:srgbClr val="FF0000"/>
                </a:solidFill>
              </a:rPr>
              <a:t>a</a:t>
            </a:r>
            <a:r>
              <a:rPr lang="hu-HU" sz="1400" dirty="0" smtClean="0">
                <a:solidFill>
                  <a:srgbClr val="FF0000"/>
                </a:solidFill>
              </a:rPr>
              <a:t>z </a:t>
            </a:r>
            <a:r>
              <a:rPr lang="hu-HU" sz="1400" dirty="0">
                <a:solidFill>
                  <a:srgbClr val="FF0000"/>
                </a:solidFill>
              </a:rPr>
              <a:t>adatokat a </a:t>
            </a:r>
            <a:r>
              <a:rPr lang="hu-HU" sz="1400" dirty="0" smtClean="0">
                <a:solidFill>
                  <a:srgbClr val="FF0000"/>
                </a:solidFill>
              </a:rPr>
              <a:t>TKA közvetlenül </a:t>
            </a:r>
            <a:r>
              <a:rPr lang="hu-HU" sz="1400" dirty="0">
                <a:solidFill>
                  <a:srgbClr val="FF0000"/>
                </a:solidFill>
              </a:rPr>
              <a:t>az </a:t>
            </a:r>
            <a:r>
              <a:rPr lang="hu-HU" sz="1400" dirty="0" smtClean="0">
                <a:solidFill>
                  <a:srgbClr val="FF0000"/>
                </a:solidFill>
              </a:rPr>
              <a:t>OH-</a:t>
            </a:r>
            <a:r>
              <a:rPr lang="hu-HU" sz="1400" dirty="0" err="1" smtClean="0">
                <a:solidFill>
                  <a:srgbClr val="FF0000"/>
                </a:solidFill>
              </a:rPr>
              <a:t>tól</a:t>
            </a:r>
            <a:r>
              <a:rPr lang="hu-HU" sz="1400" dirty="0" smtClean="0">
                <a:solidFill>
                  <a:srgbClr val="FF0000"/>
                </a:solidFill>
              </a:rPr>
              <a:t> </a:t>
            </a:r>
            <a:r>
              <a:rPr lang="hu-HU" sz="1400" dirty="0">
                <a:solidFill>
                  <a:srgbClr val="FF0000"/>
                </a:solidFill>
              </a:rPr>
              <a:t>kéri </a:t>
            </a:r>
            <a:r>
              <a:rPr lang="hu-HU" sz="1400" dirty="0" smtClean="0">
                <a:solidFill>
                  <a:srgbClr val="FF0000"/>
                </a:solidFill>
              </a:rPr>
              <a:t>meg</a:t>
            </a:r>
            <a:endParaRPr lang="hu-HU" sz="1400" dirty="0">
              <a:solidFill>
                <a:srgbClr val="FF0000"/>
              </a:solidFill>
            </a:endParaRPr>
          </a:p>
          <a:p>
            <a:pPr marL="800100" lvl="1"/>
            <a:r>
              <a:rPr lang="hu-HU" sz="1600" dirty="0" smtClean="0"/>
              <a:t>Az idegen nyelvű képzésen hallgató tanulókra vonatkozó információk</a:t>
            </a:r>
          </a:p>
          <a:p>
            <a:pPr marL="1200150" lvl="2"/>
            <a:r>
              <a:rPr lang="hu-HU" sz="1400" dirty="0" smtClean="0"/>
              <a:t>Statisztikák - </a:t>
            </a:r>
            <a:r>
              <a:rPr lang="hu-HU" sz="1400" dirty="0">
                <a:solidFill>
                  <a:srgbClr val="FF0000"/>
                </a:solidFill>
              </a:rPr>
              <a:t>az adatokat a TKA közvetlenül az OH-</a:t>
            </a:r>
            <a:r>
              <a:rPr lang="hu-HU" sz="1400" dirty="0" err="1">
                <a:solidFill>
                  <a:srgbClr val="FF0000"/>
                </a:solidFill>
              </a:rPr>
              <a:t>tól</a:t>
            </a:r>
            <a:r>
              <a:rPr lang="hu-HU" sz="1400" dirty="0">
                <a:solidFill>
                  <a:srgbClr val="FF0000"/>
                </a:solidFill>
              </a:rPr>
              <a:t> kéri </a:t>
            </a:r>
            <a:r>
              <a:rPr lang="hu-HU" sz="1400" dirty="0" smtClean="0">
                <a:solidFill>
                  <a:srgbClr val="FF0000"/>
                </a:solidFill>
              </a:rPr>
              <a:t>meg. </a:t>
            </a:r>
            <a:r>
              <a:rPr lang="hu-HU" sz="1400" dirty="0">
                <a:solidFill>
                  <a:srgbClr val="FF0000"/>
                </a:solidFill>
              </a:rPr>
              <a:t>Amennyiben az OH-</a:t>
            </a:r>
            <a:r>
              <a:rPr lang="hu-HU" sz="1400" dirty="0" err="1">
                <a:solidFill>
                  <a:srgbClr val="FF0000"/>
                </a:solidFill>
              </a:rPr>
              <a:t>nál</a:t>
            </a:r>
            <a:r>
              <a:rPr lang="hu-HU" sz="1400" dirty="0">
                <a:solidFill>
                  <a:srgbClr val="FF0000"/>
                </a:solidFill>
              </a:rPr>
              <a:t> nincs nyilvántartott adat az adott képzéssel kapcsolatban, akkor a kari hallgatói arányok képezik majd a szempont értékelésének alapját.</a:t>
            </a:r>
          </a:p>
          <a:p>
            <a:pPr marL="800100" lvl="1"/>
            <a:r>
              <a:rPr lang="hu-HU" sz="1600" dirty="0" smtClean="0"/>
              <a:t>Az idegen nyelvű képzés hazai és/vagy nemzetközi külső minőségbiztosítása</a:t>
            </a:r>
            <a:r>
              <a:rPr lang="hu-HU" sz="1400" dirty="0" smtClean="0"/>
              <a:t> (MAB, OH, </a:t>
            </a:r>
            <a:r>
              <a:rPr lang="hu-HU" sz="1400" dirty="0" err="1" smtClean="0"/>
              <a:t>nközi</a:t>
            </a:r>
            <a:r>
              <a:rPr lang="hu-HU" sz="1400" dirty="0" smtClean="0"/>
              <a:t> szervezet) – </a:t>
            </a:r>
            <a:r>
              <a:rPr lang="hu-HU" sz="1400" dirty="0" smtClean="0">
                <a:solidFill>
                  <a:srgbClr val="FF0000"/>
                </a:solidFill>
              </a:rPr>
              <a:t>OH regisztráció: csak </a:t>
            </a:r>
            <a:r>
              <a:rPr lang="hu-HU" sz="1400" dirty="0">
                <a:solidFill>
                  <a:srgbClr val="FF0000"/>
                </a:solidFill>
              </a:rPr>
              <a:t>már regisztrált </a:t>
            </a:r>
            <a:r>
              <a:rPr lang="hu-HU" sz="1400" dirty="0" smtClean="0">
                <a:solidFill>
                  <a:srgbClr val="FF0000"/>
                </a:solidFill>
              </a:rPr>
              <a:t>képzés kerülhet  a programba</a:t>
            </a:r>
            <a:endParaRPr lang="hu-HU" sz="1400" dirty="0">
              <a:solidFill>
                <a:srgbClr val="FF0000"/>
              </a:solidFill>
            </a:endParaRPr>
          </a:p>
          <a:p>
            <a:pPr marL="1200150" lvl="2"/>
            <a:endParaRPr lang="hu-HU" sz="1200" b="1" dirty="0" smtClean="0"/>
          </a:p>
          <a:p>
            <a:pPr lvl="2"/>
            <a:endParaRPr lang="hu-HU" sz="1200" b="1" dirty="0" smtClean="0"/>
          </a:p>
          <a:p>
            <a:endParaRPr lang="hu-HU" sz="2000" b="1" dirty="0" smtClean="0"/>
          </a:p>
          <a:p>
            <a:pPr lvl="1"/>
            <a:endParaRPr lang="hu-HU" sz="1600" b="1" dirty="0" smtClean="0"/>
          </a:p>
          <a:p>
            <a:pPr marL="0" indent="0">
              <a:buNone/>
            </a:pPr>
            <a:endParaRPr lang="hu-H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29169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u-HU" altLang="hu-HU" b="1" dirty="0"/>
              <a:t>Pályázati űrlap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075240" cy="5112567"/>
          </a:xfrm>
        </p:spPr>
        <p:txBody>
          <a:bodyPr>
            <a:normAutofit/>
          </a:bodyPr>
          <a:lstStyle/>
          <a:p>
            <a:r>
              <a:rPr lang="hu-HU" sz="1800" b="1" dirty="0"/>
              <a:t>III. Az idegen nyelvű képzések és a felsőoktatási magyar nyelvi előkészítő tanulmányokra vonatkozó </a:t>
            </a:r>
            <a:r>
              <a:rPr lang="hu-HU" sz="1800" b="1" dirty="0" smtClean="0"/>
              <a:t>adatok (folyt.)</a:t>
            </a:r>
          </a:p>
          <a:p>
            <a:pPr lvl="1"/>
            <a:r>
              <a:rPr lang="hu-HU" sz="1600" dirty="0" smtClean="0"/>
              <a:t>Felvételi követelményekre vonatkozó információk – infók a pályázó hallgatók felé (az itt megadottakat lehet majd rajtuk számon kérni)</a:t>
            </a:r>
          </a:p>
          <a:p>
            <a:pPr lvl="1"/>
            <a:r>
              <a:rPr lang="hu-HU" sz="1600" dirty="0" smtClean="0"/>
              <a:t>Kiválasztási és </a:t>
            </a:r>
            <a:r>
              <a:rPr lang="hu-HU" sz="1600" dirty="0" err="1" smtClean="0"/>
              <a:t>felvételiztetési</a:t>
            </a:r>
            <a:r>
              <a:rPr lang="hu-HU" sz="1600" dirty="0" smtClean="0"/>
              <a:t> folyamat – a képzésre vonatkozóan </a:t>
            </a:r>
            <a:r>
              <a:rPr lang="hu-HU" sz="1400" dirty="0" smtClean="0"/>
              <a:t>(int. </a:t>
            </a:r>
            <a:r>
              <a:rPr lang="hu-HU" sz="1400" dirty="0"/>
              <a:t>s</a:t>
            </a:r>
            <a:r>
              <a:rPr lang="hu-HU" sz="1400" dirty="0" smtClean="0"/>
              <a:t>zintű elvek, folyamatot a II. részben már ismertették, itt az adott képzés esetében kell ezt megtenni)</a:t>
            </a:r>
          </a:p>
          <a:p>
            <a:pPr lvl="1"/>
            <a:r>
              <a:rPr lang="hu-HU" sz="1600" dirty="0" smtClean="0"/>
              <a:t>A felsőoktatási magyar nyelvi előkészítőkre vonatkozó tartalmi információk</a:t>
            </a:r>
          </a:p>
          <a:p>
            <a:pPr lvl="2"/>
            <a:r>
              <a:rPr lang="hu-HU" sz="1200" dirty="0" smtClean="0"/>
              <a:t>Csak magyar nyelvi előkészítő esetén töltendő ki</a:t>
            </a:r>
          </a:p>
          <a:p>
            <a:pPr lvl="2"/>
            <a:r>
              <a:rPr lang="hu-HU" sz="1200" dirty="0" smtClean="0"/>
              <a:t>Be kell mutatni az intézmény tapasztalatát, jártasságát, jövőre vonatkozó fejlesztési </a:t>
            </a:r>
            <a:r>
              <a:rPr lang="hu-HU" sz="1200" dirty="0" err="1" smtClean="0"/>
              <a:t>elképzsléseket</a:t>
            </a:r>
            <a:endParaRPr lang="hu-HU" sz="1200" dirty="0" smtClean="0"/>
          </a:p>
          <a:p>
            <a:pPr lvl="2"/>
            <a:r>
              <a:rPr lang="hu-HU" sz="1200" dirty="0" smtClean="0"/>
              <a:t>Ismertetni: képzés terve, órarend, célok, módszerek, tanulási eredmények, értékelési módszerek, szakterületi specializációs modulok, tapasztalatok visszacsatolása, stb.</a:t>
            </a:r>
          </a:p>
          <a:p>
            <a:pPr lvl="2"/>
            <a:r>
              <a:rPr lang="hu-HU" sz="1200" dirty="0" smtClean="0"/>
              <a:t>Kulturális, interkulturális elemek, infrastrukturális körülmények (segédanyagok, könyvtár, nyelvi </a:t>
            </a:r>
            <a:r>
              <a:rPr lang="hu-HU" sz="1200" dirty="0" err="1" smtClean="0"/>
              <a:t>lab</a:t>
            </a:r>
            <a:r>
              <a:rPr lang="hu-HU" sz="1200" dirty="0" smtClean="0"/>
              <a:t>, stb.), oktatók felkészültségének, tapasztalatának bemutatása</a:t>
            </a:r>
          </a:p>
          <a:p>
            <a:pPr lvl="1"/>
            <a:r>
              <a:rPr lang="hu-HU" sz="1600" dirty="0" smtClean="0"/>
              <a:t>Kapcsolattartásra vonatkozó infók a </a:t>
            </a:r>
            <a:r>
              <a:rPr lang="hu-HU" sz="1600" dirty="0" smtClean="0">
                <a:solidFill>
                  <a:srgbClr val="FF0000"/>
                </a:solidFill>
              </a:rPr>
              <a:t>képzéssel</a:t>
            </a:r>
            <a:r>
              <a:rPr lang="hu-HU" sz="1600" dirty="0" smtClean="0"/>
              <a:t> kapcsolatban </a:t>
            </a:r>
          </a:p>
          <a:p>
            <a:pPr lvl="1"/>
            <a:endParaRPr lang="hu-HU" sz="1600" b="1" dirty="0" smtClean="0"/>
          </a:p>
          <a:p>
            <a:r>
              <a:rPr lang="hu-HU" sz="1800" b="1" dirty="0" smtClean="0"/>
              <a:t>IV. A pályázó intézmény nyilatkozata</a:t>
            </a:r>
          </a:p>
          <a:p>
            <a:pPr lvl="1"/>
            <a:r>
              <a:rPr lang="hu-HU" sz="1600" dirty="0" smtClean="0"/>
              <a:t>Letölthető előre, hivatalos képviselő eredeti (cégszerű, kézzel, kék tintával) aláírása után </a:t>
            </a:r>
            <a:r>
              <a:rPr lang="hu-HU" sz="1600" dirty="0" err="1" smtClean="0"/>
              <a:t>szkennelve</a:t>
            </a:r>
            <a:r>
              <a:rPr lang="hu-HU" sz="1600" dirty="0" smtClean="0"/>
              <a:t> újra feltölthető</a:t>
            </a:r>
          </a:p>
          <a:p>
            <a:pPr lvl="1"/>
            <a:endParaRPr lang="hu-HU" sz="1600" b="1" dirty="0"/>
          </a:p>
          <a:p>
            <a:pPr lvl="1"/>
            <a:endParaRPr lang="hu-HU" sz="1600" b="1" dirty="0" smtClean="0"/>
          </a:p>
          <a:p>
            <a:pPr marL="457200" lvl="1" indent="0">
              <a:buNone/>
            </a:pPr>
            <a:endParaRPr lang="hu-HU" sz="1600" b="1" dirty="0"/>
          </a:p>
          <a:p>
            <a:endParaRPr lang="hu-H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60718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u-HU" altLang="hu-HU" b="1" dirty="0"/>
              <a:t>Pályázati űrlap felépítése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1"/>
            <a:ext cx="8075240" cy="4104457"/>
          </a:xfrm>
        </p:spPr>
        <p:txBody>
          <a:bodyPr>
            <a:normAutofit/>
          </a:bodyPr>
          <a:lstStyle/>
          <a:p>
            <a:r>
              <a:rPr lang="hu-HU" sz="2000" b="1" dirty="0" smtClean="0"/>
              <a:t>V. Ellenőrzés, véglegesítés</a:t>
            </a:r>
          </a:p>
          <a:p>
            <a:pPr lvl="1"/>
            <a:r>
              <a:rPr lang="hu-HU" sz="1600"/>
              <a:t>Nyomtatható az űrlap a jóváhagyás előtt is</a:t>
            </a:r>
          </a:p>
          <a:p>
            <a:pPr lvl="1"/>
            <a:r>
              <a:rPr lang="hu-HU" altLang="hu-HU" sz="1600" smtClean="0"/>
              <a:t>Nem </a:t>
            </a:r>
            <a:r>
              <a:rPr lang="hu-HU" altLang="hu-HU" sz="1600" dirty="0"/>
              <a:t>kell egyszerre kitölteni, menthető, vissza lehet térni a </a:t>
            </a:r>
            <a:r>
              <a:rPr lang="hu-HU" altLang="hu-HU" sz="1600" dirty="0" smtClean="0"/>
              <a:t>kitöltéshez</a:t>
            </a:r>
          </a:p>
          <a:p>
            <a:pPr lvl="1"/>
            <a:r>
              <a:rPr lang="hu-HU" altLang="hu-HU" sz="1600" dirty="0" smtClean="0"/>
              <a:t>Adatok mentése gomb minden oldal alján, gyakran </a:t>
            </a:r>
            <a:r>
              <a:rPr lang="hu-HU" altLang="hu-HU" sz="1600" dirty="0" err="1" smtClean="0"/>
              <a:t>mentsenek</a:t>
            </a:r>
            <a:r>
              <a:rPr lang="hu-HU" altLang="hu-HU" sz="1600" dirty="0" smtClean="0"/>
              <a:t>, mert kb. fél óra inaktivitás után a rendszer kidob</a:t>
            </a:r>
            <a:endParaRPr lang="hu-HU" altLang="hu-HU" sz="1600" dirty="0"/>
          </a:p>
          <a:p>
            <a:pPr lvl="1"/>
            <a:r>
              <a:rPr lang="hu-HU" sz="1600" dirty="0"/>
              <a:t>Ezen a felületen lehet ellenőrizni, ha </a:t>
            </a:r>
            <a:r>
              <a:rPr lang="hu-HU" sz="1600" dirty="0" smtClean="0"/>
              <a:t>kötelező mezőt </a:t>
            </a:r>
            <a:r>
              <a:rPr lang="hu-HU" sz="1600" dirty="0"/>
              <a:t>nem töltöttek ki a rendszer </a:t>
            </a:r>
            <a:r>
              <a:rPr lang="hu-HU" sz="1600" dirty="0" smtClean="0"/>
              <a:t>jelez, addig nem lehet elküldeni, amíg valami hiányzik</a:t>
            </a:r>
          </a:p>
          <a:p>
            <a:pPr lvl="1"/>
            <a:r>
              <a:rPr lang="hu-HU" sz="1600" dirty="0" smtClean="0"/>
              <a:t>Elküldés</a:t>
            </a:r>
          </a:p>
          <a:p>
            <a:pPr lvl="1"/>
            <a:endParaRPr lang="hu-HU" sz="1600" dirty="0"/>
          </a:p>
          <a:p>
            <a:r>
              <a:rPr lang="hu-HU" altLang="hu-HU" sz="2000" b="1" dirty="0"/>
              <a:t>Elérhetőség</a:t>
            </a:r>
            <a:r>
              <a:rPr lang="hu-HU" altLang="hu-HU" sz="2000" b="1" dirty="0" smtClean="0"/>
              <a:t>: </a:t>
            </a:r>
            <a:r>
              <a:rPr lang="hu-HU" altLang="hu-HU" sz="2000" b="1" dirty="0">
                <a:hlinkClick r:id="rId3"/>
              </a:rPr>
              <a:t>http://</a:t>
            </a:r>
            <a:r>
              <a:rPr lang="hu-HU" altLang="hu-HU" sz="2000" b="1" dirty="0" smtClean="0">
                <a:hlinkClick r:id="rId3"/>
              </a:rPr>
              <a:t>stipendiumhungaricum.hu/intezmenyipalyazat</a:t>
            </a:r>
            <a:endParaRPr lang="hu-HU" altLang="hu-HU" sz="2000" b="1" dirty="0" smtClean="0"/>
          </a:p>
          <a:p>
            <a:r>
              <a:rPr lang="hu-HU" altLang="hu-HU" sz="2000" b="1" dirty="0" smtClean="0"/>
              <a:t>Belépőkód </a:t>
            </a:r>
            <a:r>
              <a:rPr lang="hu-HU" altLang="hu-HU" sz="2000" b="1" dirty="0"/>
              <a:t>igénylése: </a:t>
            </a:r>
            <a:r>
              <a:rPr lang="hu-HU" altLang="hu-HU" sz="2000" b="1" dirty="0">
                <a:hlinkClick r:id="rId4"/>
              </a:rPr>
              <a:t>shkepzes@tpf.hu</a:t>
            </a:r>
            <a:r>
              <a:rPr lang="hu-HU" altLang="hu-HU" sz="2000" b="1" dirty="0"/>
              <a:t> </a:t>
            </a:r>
          </a:p>
          <a:p>
            <a:r>
              <a:rPr lang="hu-HU" altLang="hu-HU" sz="2000" b="1" dirty="0"/>
              <a:t>Beadási határidő: </a:t>
            </a:r>
            <a:r>
              <a:rPr lang="hu-HU" altLang="hu-HU" sz="2000" b="1" dirty="0" smtClean="0">
                <a:solidFill>
                  <a:srgbClr val="FF0000"/>
                </a:solidFill>
              </a:rPr>
              <a:t>2017. május 31. 14:00</a:t>
            </a:r>
            <a:endParaRPr lang="hu-HU" altLang="hu-HU" sz="2000" b="1" dirty="0">
              <a:solidFill>
                <a:srgbClr val="FF0000"/>
              </a:solidFill>
            </a:endParaRPr>
          </a:p>
          <a:p>
            <a:pPr lvl="1"/>
            <a:endParaRPr lang="hu-HU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82845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u-HU" altLang="hu-HU" b="1" dirty="0" smtClean="0"/>
              <a:t>Tervezett menetrend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314496"/>
              </p:ext>
            </p:extLst>
          </p:nvPr>
        </p:nvGraphicFramePr>
        <p:xfrm>
          <a:off x="457200" y="1557338"/>
          <a:ext cx="8075613" cy="4103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910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4220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385"/>
            <a:ext cx="8229600" cy="886335"/>
          </a:xfrm>
        </p:spPr>
        <p:txBody>
          <a:bodyPr>
            <a:normAutofit fontScale="90000"/>
          </a:bodyPr>
          <a:lstStyle/>
          <a:p>
            <a:r>
              <a:rPr lang="hu-HU" altLang="hu-HU" sz="2800" b="1" dirty="0"/>
              <a:t>Bírálati szempontrendszer - Intézményi szintű szempontok vizsgálata</a:t>
            </a:r>
            <a:endParaRPr lang="hu-HU" sz="2800" b="1" dirty="0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765736"/>
              </p:ext>
            </p:extLst>
          </p:nvPr>
        </p:nvGraphicFramePr>
        <p:xfrm>
          <a:off x="179388" y="1052736"/>
          <a:ext cx="8713092" cy="5676042"/>
        </p:xfrm>
        <a:graphic>
          <a:graphicData uri="http://schemas.openxmlformats.org/drawingml/2006/table">
            <a:tbl>
              <a:tblPr firstRow="1" bandRow="1">
                <a:effectLst/>
                <a:tableStyleId>{3C2FFA5D-87B4-456A-9821-1D502468CF0F}</a:tableStyleId>
              </a:tblPr>
              <a:tblGrid>
                <a:gridCol w="7852696">
                  <a:extLst>
                    <a:ext uri="{9D8B030D-6E8A-4147-A177-3AD203B41FA5}">
                      <a16:colId xmlns:a16="http://schemas.microsoft.com/office/drawing/2014/main" val="3532749503"/>
                    </a:ext>
                  </a:extLst>
                </a:gridCol>
                <a:gridCol w="860396">
                  <a:extLst>
                    <a:ext uri="{9D8B030D-6E8A-4147-A177-3AD203B41FA5}">
                      <a16:colId xmlns:a16="http://schemas.microsoft.com/office/drawing/2014/main" val="2501101015"/>
                    </a:ext>
                  </a:extLst>
                </a:gridCol>
              </a:tblGrid>
              <a:tr h="380838">
                <a:tc>
                  <a:txBody>
                    <a:bodyPr/>
                    <a:lstStyle/>
                    <a:p>
                      <a:r>
                        <a:rPr lang="hu-HU" sz="16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Az intézményi vagy </a:t>
                      </a:r>
                      <a:r>
                        <a:rPr lang="hu-HU" sz="1600" b="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nemzetköziesedési</a:t>
                      </a:r>
                      <a:r>
                        <a:rPr lang="hu-HU" sz="16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 stratégia kapcsolódásai a program céljaihoz </a:t>
                      </a:r>
                      <a:endParaRPr lang="hu-H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0" dirty="0" smtClean="0">
                          <a:solidFill>
                            <a:schemeClr val="tx1"/>
                          </a:solidFill>
                        </a:rPr>
                        <a:t>20%</a:t>
                      </a:r>
                      <a:endParaRPr lang="hu-H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531817"/>
                  </a:ext>
                </a:extLst>
              </a:tr>
              <a:tr h="845146">
                <a:tc>
                  <a:txBody>
                    <a:bodyPr/>
                    <a:lstStyle/>
                    <a:p>
                      <a:r>
                        <a:rPr lang="hu-HU" sz="1600" kern="1200" dirty="0" smtClean="0">
                          <a:effectLst/>
                        </a:rPr>
                        <a:t>A program intézményi beágyazódását és megvalósulását biztosító emberi erőforrások rendelkezésre állása és a vonatkozó főbb feladat- és felelősségi körök kifejtettsége és relevanciája 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15%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943836"/>
                  </a:ext>
                </a:extLst>
              </a:tr>
              <a:tr h="594732">
                <a:tc>
                  <a:txBody>
                    <a:bodyPr/>
                    <a:lstStyle/>
                    <a:p>
                      <a:r>
                        <a:rPr lang="hu-HU" sz="1600" kern="1200" dirty="0" smtClean="0">
                          <a:effectLst/>
                        </a:rPr>
                        <a:t>Az intézményi szintű hallgatótoborzást támogató kommunikációs és marketing eszközök és felkészültség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20%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994896"/>
                  </a:ext>
                </a:extLst>
              </a:tr>
              <a:tr h="845146">
                <a:tc>
                  <a:txBody>
                    <a:bodyPr/>
                    <a:lstStyle/>
                    <a:p>
                      <a:pPr lvl="1"/>
                      <a:r>
                        <a:rPr lang="hu-HU" sz="1600" kern="1200" dirty="0" smtClean="0">
                          <a:effectLst/>
                        </a:rPr>
                        <a:t>A rendelkezésre álló kommunikációs és marketing eszközök kapcsolódásai és szinergiái. A kommunikációs és marketing eszközök fejlesztésére vonatkozó törekvések ismertetése a 2016/17 – 2017/18-as tanévekre vonatkozóan.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hu-HU" dirty="0" smtClean="0"/>
                        <a:t>5%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459589"/>
                  </a:ext>
                </a:extLst>
              </a:tr>
              <a:tr h="380838">
                <a:tc>
                  <a:txBody>
                    <a:bodyPr/>
                    <a:lstStyle/>
                    <a:p>
                      <a:pPr lvl="1"/>
                      <a:r>
                        <a:rPr lang="hu-HU" sz="1600" kern="1200" dirty="0" smtClean="0">
                          <a:effectLst/>
                        </a:rPr>
                        <a:t>A hallgatók számára elérhető információk az intézmény angol nyelvű honlapján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5%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299644"/>
                  </a:ext>
                </a:extLst>
              </a:tr>
              <a:tr h="594732">
                <a:tc>
                  <a:txBody>
                    <a:bodyPr/>
                    <a:lstStyle/>
                    <a:p>
                      <a:pPr lvl="1"/>
                      <a:r>
                        <a:rPr lang="hu-HU" sz="1600" kern="1200" dirty="0" smtClean="0">
                          <a:effectLst/>
                        </a:rPr>
                        <a:t>A hallgatók számára elérhető információk a </a:t>
                      </a:r>
                      <a:r>
                        <a:rPr lang="hu-HU" sz="1600" kern="1200" dirty="0" err="1" smtClean="0">
                          <a:effectLst/>
                        </a:rPr>
                        <a:t>Study</a:t>
                      </a:r>
                      <a:r>
                        <a:rPr lang="hu-HU" sz="1600" kern="1200" dirty="0" smtClean="0">
                          <a:effectLst/>
                        </a:rPr>
                        <a:t> in Hungary honlapon (</a:t>
                      </a:r>
                      <a:r>
                        <a:rPr lang="hu-HU" sz="1600" u="sng" kern="1200" dirty="0" smtClean="0">
                          <a:effectLst/>
                          <a:hlinkClick r:id="rId3"/>
                        </a:rPr>
                        <a:t>http://www.studyinhungary.hu/study-in-hungary/menu/universities.html</a:t>
                      </a:r>
                      <a:r>
                        <a:rPr lang="hu-HU" sz="1600" kern="1200" dirty="0" smtClean="0">
                          <a:effectLst/>
                        </a:rPr>
                        <a:t> )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10%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235293"/>
                  </a:ext>
                </a:extLst>
              </a:tr>
              <a:tr h="5947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kern="1200" dirty="0" smtClean="0">
                          <a:effectLst/>
                        </a:rPr>
                        <a:t>A kiválasztási és </a:t>
                      </a:r>
                      <a:r>
                        <a:rPr lang="hu-HU" sz="1600" kern="1200" dirty="0" err="1" smtClean="0">
                          <a:effectLst/>
                        </a:rPr>
                        <a:t>felvételiztetési</a:t>
                      </a:r>
                      <a:r>
                        <a:rPr lang="hu-HU" sz="1600" kern="1200" dirty="0" smtClean="0">
                          <a:effectLst/>
                        </a:rPr>
                        <a:t> folyamat pontos bemutatása felvételi dokumentáció és eljárás pontos leírása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15%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374667"/>
                  </a:ext>
                </a:extLst>
              </a:tr>
              <a:tr h="845146">
                <a:tc>
                  <a:txBody>
                    <a:bodyPr/>
                    <a:lstStyle/>
                    <a:p>
                      <a:r>
                        <a:rPr lang="hu-HU" sz="1600" kern="1200" dirty="0" smtClean="0">
                          <a:effectLst/>
                        </a:rPr>
                        <a:t>Az intézmény által nyújtott hallgatói szolgáltatások bemutatása, különös tekintettel a külföldi hallgatók számára biztosított mentorrendszerre, jó gyakorlatokra és fejlesztési tervekre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15%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327877"/>
                  </a:ext>
                </a:extLst>
              </a:tr>
              <a:tr h="5947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kern="1200" dirty="0" smtClean="0">
                          <a:effectLst/>
                        </a:rPr>
                        <a:t>A hallgatók nyelvi-szakmai és kulturális beilleszkedésének és felzárkóztatásának biztosítása a képzések során 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15%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492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27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872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hu-HU" sz="3600" b="1" dirty="0" smtClean="0"/>
              <a:t/>
            </a:r>
            <a:br>
              <a:rPr lang="hu-HU" sz="3600" b="1" dirty="0" smtClean="0"/>
            </a:br>
            <a:r>
              <a:rPr lang="hu-HU" sz="2700" b="1" dirty="0" smtClean="0"/>
              <a:t>Alap-</a:t>
            </a:r>
            <a:r>
              <a:rPr lang="hu-HU" sz="2700" b="1" dirty="0"/>
              <a:t>, mester vagy osztatlan mesterképzések kiválasztási szempontjai és súlyuk</a:t>
            </a:r>
            <a:r>
              <a:rPr lang="hu-HU" sz="2700" b="1" i="1" dirty="0"/>
              <a:t/>
            </a:r>
            <a:br>
              <a:rPr lang="hu-HU" sz="2700" b="1" i="1" dirty="0"/>
            </a:br>
            <a:endParaRPr lang="hu-HU" sz="27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730684"/>
              </p:ext>
            </p:extLst>
          </p:nvPr>
        </p:nvGraphicFramePr>
        <p:xfrm>
          <a:off x="107504" y="836713"/>
          <a:ext cx="8928992" cy="5821983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8352928">
                  <a:extLst>
                    <a:ext uri="{9D8B030D-6E8A-4147-A177-3AD203B41FA5}">
                      <a16:colId xmlns:a16="http://schemas.microsoft.com/office/drawing/2014/main" val="98046941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465061522"/>
                    </a:ext>
                  </a:extLst>
                </a:gridCol>
              </a:tblGrid>
              <a:tr h="1017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</a:rPr>
                        <a:t>Első és második helyen megjelölt jelentkezések aránya a Stipendium Hungaricum 2016/17-es ösztöndíjas felhívásában (második helyen történt jelölések aránya 50 %-</a:t>
                      </a:r>
                      <a:r>
                        <a:rPr lang="hu-HU" sz="1400" dirty="0" err="1">
                          <a:solidFill>
                            <a:schemeClr val="tx1"/>
                          </a:solidFill>
                          <a:effectLst/>
                        </a:rPr>
                        <a:t>os</a:t>
                      </a: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</a:rPr>
                        <a:t> súllyal beszámítható)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chemeClr val="tx1"/>
                          </a:solidFill>
                          <a:effectLst/>
                        </a:rPr>
                        <a:t>Új képzés esetén ezt a szempontot az intézményre vonatkozó arányból, újonnan pályázó intézmény képzése esetén az országos átlagot vesszük alapul</a:t>
                      </a:r>
                      <a:endParaRPr lang="hu-H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solidFill>
                            <a:schemeClr val="tx1"/>
                          </a:solidFill>
                          <a:effectLst/>
                        </a:rPr>
                        <a:t>15%</a:t>
                      </a: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470917"/>
                  </a:ext>
                </a:extLst>
              </a:tr>
              <a:tr h="346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Az idegen nyelvű képzés hazai és/vagy nemzetközi külső minőségbiztosítása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15%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extLst>
                  <a:ext uri="{0D108BD9-81ED-4DB2-BD59-A6C34878D82A}">
                    <a16:rowId xmlns:a16="http://schemas.microsoft.com/office/drawing/2014/main" val="1320295754"/>
                  </a:ext>
                </a:extLst>
              </a:tr>
              <a:tr h="1017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A képzés idegen nyelvű indítását a MAB támogatta</a:t>
                      </a:r>
                    </a:p>
                    <a:p>
                      <a:pPr marL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Felhívjuk figyelmüket, hogy ebben a pályázati körben a tartalmi értékelés során pontszámmal honoráljuk, ha az adott képzés idegen nyelvű indítását a MAB támogatta, de a következő pályázati szakaszban (a 2019/2020-ra és 2020/2021-es tanévre vonatkozó pályázati felhívásban) ennek szempontnak a súlya növekedni fog.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tc>
                  <a:txBody>
                    <a:bodyPr/>
                    <a:lstStyle/>
                    <a:p>
                      <a:pPr marL="765810" indent="-5638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5%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extLst>
                  <a:ext uri="{0D108BD9-81ED-4DB2-BD59-A6C34878D82A}">
                    <a16:rowId xmlns:a16="http://schemas.microsoft.com/office/drawing/2014/main" val="3981035727"/>
                  </a:ext>
                </a:extLst>
              </a:tr>
              <a:tr h="393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Képzésre vonatkozó nemzetközi külső minőségbiztosítás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tc>
                  <a:txBody>
                    <a:bodyPr/>
                    <a:lstStyle/>
                    <a:p>
                      <a:pPr marL="765810" indent="-5638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10%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extLst>
                  <a:ext uri="{0D108BD9-81ED-4DB2-BD59-A6C34878D82A}">
                    <a16:rowId xmlns:a16="http://schemas.microsoft.com/office/drawing/2014/main" val="730184556"/>
                  </a:ext>
                </a:extLst>
              </a:tr>
              <a:tr h="267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Az idegen nyelvű képzésen külföldi oktatási tapasztalattal rendelkező oktatók aránya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25%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extLst>
                  <a:ext uri="{0D108BD9-81ED-4DB2-BD59-A6C34878D82A}">
                    <a16:rowId xmlns:a16="http://schemas.microsoft.com/office/drawing/2014/main" val="1086118028"/>
                  </a:ext>
                </a:extLst>
              </a:tr>
              <a:tr h="303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Az idegen nyelvű képzésein részt vevő külföldi hallgatók aránya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30%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extLst>
                  <a:ext uri="{0D108BD9-81ED-4DB2-BD59-A6C34878D82A}">
                    <a16:rowId xmlns:a16="http://schemas.microsoft.com/office/drawing/2014/main" val="1484699354"/>
                  </a:ext>
                </a:extLst>
              </a:tr>
              <a:tr h="393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Részképzésen a 2014/2015-ös tanévben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tc>
                  <a:txBody>
                    <a:bodyPr/>
                    <a:lstStyle/>
                    <a:p>
                      <a:pPr marL="765810" indent="-5638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10%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extLst>
                  <a:ext uri="{0D108BD9-81ED-4DB2-BD59-A6C34878D82A}">
                    <a16:rowId xmlns:a16="http://schemas.microsoft.com/office/drawing/2014/main" val="179923277"/>
                  </a:ext>
                </a:extLst>
              </a:tr>
              <a:tr h="393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Teljes képzésen a 2015/16-os tanévben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tc>
                  <a:txBody>
                    <a:bodyPr/>
                    <a:lstStyle/>
                    <a:p>
                      <a:pPr marL="765810" indent="-5638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20%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extLst>
                  <a:ext uri="{0D108BD9-81ED-4DB2-BD59-A6C34878D82A}">
                    <a16:rowId xmlns:a16="http://schemas.microsoft.com/office/drawing/2014/main" val="2755458876"/>
                  </a:ext>
                </a:extLst>
              </a:tr>
              <a:tr h="503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Hallgatói elégedettség és teljesítmény az intézmény 2015/16-os alap-, mester vagy osztatlan mesterképzésein (2016 nyarán leadott SH hallgatói beszámolók alapján)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15%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extLst>
                  <a:ext uri="{0D108BD9-81ED-4DB2-BD59-A6C34878D82A}">
                    <a16:rowId xmlns:a16="http://schemas.microsoft.com/office/drawing/2014/main" val="329027287"/>
                  </a:ext>
                </a:extLst>
              </a:tr>
              <a:tr h="501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A 2015/16-os képzéseken az intézményben tanuló SH ösztöndíjasok elégedettsége az országos SH elégedettségi átlag viszonylatában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tc>
                  <a:txBody>
                    <a:bodyPr/>
                    <a:lstStyle/>
                    <a:p>
                      <a:pPr marL="765810" indent="-5638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</a:rPr>
                        <a:t>10%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extLst>
                  <a:ext uri="{0D108BD9-81ED-4DB2-BD59-A6C34878D82A}">
                    <a16:rowId xmlns:a16="http://schemas.microsoft.com/office/drawing/2014/main" val="2386735264"/>
                  </a:ext>
                </a:extLst>
              </a:tr>
              <a:tr h="685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</a:rPr>
                        <a:t>A 2015/16-os képzést megkezdő SH hallgatók lemorzsolódásának aránya, vagy amennyiben az SH hallgatók száma kevesebb 10 főnél, akkor az intézmény összes SH hallgatójára vetített lemorzsolódási átlag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tc>
                  <a:txBody>
                    <a:bodyPr/>
                    <a:lstStyle/>
                    <a:p>
                      <a:pPr marL="765810" indent="-5638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5%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464" marR="66464" marT="0" marB="0"/>
                </a:tc>
                <a:extLst>
                  <a:ext uri="{0D108BD9-81ED-4DB2-BD59-A6C34878D82A}">
                    <a16:rowId xmlns:a16="http://schemas.microsoft.com/office/drawing/2014/main" val="4240895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743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872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hu-HU" sz="3600" b="1" dirty="0" smtClean="0"/>
              <a:t/>
            </a:r>
            <a:br>
              <a:rPr lang="hu-HU" sz="3600" b="1" dirty="0" smtClean="0"/>
            </a:br>
            <a:r>
              <a:rPr lang="hu-HU" sz="3600" b="1" dirty="0" smtClean="0"/>
              <a:t>A </a:t>
            </a:r>
            <a:r>
              <a:rPr lang="hu-HU" sz="3600" b="1" dirty="0"/>
              <a:t>doktori iskolák kiválasztási szempontjai és súlyuk</a:t>
            </a:r>
            <a:r>
              <a:rPr lang="hu-HU" b="1" i="1" dirty="0"/>
              <a:t/>
            </a:r>
            <a:br>
              <a:rPr lang="hu-HU" b="1" i="1" dirty="0"/>
            </a:br>
            <a:endParaRPr lang="hu-HU" sz="3600" dirty="0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162281"/>
              </p:ext>
            </p:extLst>
          </p:nvPr>
        </p:nvGraphicFramePr>
        <p:xfrm>
          <a:off x="202223" y="1090246"/>
          <a:ext cx="8726261" cy="5140231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7788729">
                  <a:extLst>
                    <a:ext uri="{9D8B030D-6E8A-4147-A177-3AD203B41FA5}">
                      <a16:colId xmlns:a16="http://schemas.microsoft.com/office/drawing/2014/main" val="2022197970"/>
                    </a:ext>
                  </a:extLst>
                </a:gridCol>
                <a:gridCol w="937532">
                  <a:extLst>
                    <a:ext uri="{9D8B030D-6E8A-4147-A177-3AD203B41FA5}">
                      <a16:colId xmlns:a16="http://schemas.microsoft.com/office/drawing/2014/main" val="3209495758"/>
                    </a:ext>
                  </a:extLst>
                </a:gridCol>
              </a:tblGrid>
              <a:tr h="837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Első és második helyen megjelölt jelentkezések aránya a Stipendium Hungaricum 2016/17-es ösztöndíjas felhívásában (második helyen történt jelölések aránya 50 %-</a:t>
                      </a:r>
                      <a:r>
                        <a:rPr lang="hu-HU" sz="1600" dirty="0" err="1">
                          <a:solidFill>
                            <a:schemeClr val="tx1"/>
                          </a:solidFill>
                          <a:effectLst/>
                        </a:rPr>
                        <a:t>os</a:t>
                      </a: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 súllyal beszámítható)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Új képzés esetén ezt a szempontot az intézményre vonatkozó arányból, új intézmény képzése esetén az országos átlagot vesszük alapul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15%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075485"/>
                  </a:ext>
                </a:extLst>
              </a:tr>
              <a:tr h="406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Az doktori iskolára vonatkozó nemzetközi külső minőségbiztosítás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15%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0871836"/>
                  </a:ext>
                </a:extLst>
              </a:tr>
              <a:tr h="382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A doktori iskola külföldi oktatási vagy kutatási tapasztalattal rendelkező oktatók, kutatók aránya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35%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197509"/>
                  </a:ext>
                </a:extLst>
              </a:tr>
              <a:tr h="265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A doktori iskola idegen nyelvű doktori védéseinek aránya 2015/16-os tanévben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20%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6581536"/>
                  </a:ext>
                </a:extLst>
              </a:tr>
              <a:tr h="601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Doktoranduszi elégedettség és teljesítmény az intézmény 2015/16-os doktori iskoláiban (2016 nyarán leadott SH hallgatói beszámolók alapján)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effectLst/>
                        </a:rPr>
                        <a:t>15%</a:t>
                      </a:r>
                      <a:endParaRPr lang="hu-H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555615"/>
                  </a:ext>
                </a:extLst>
              </a:tr>
              <a:tr h="619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A 2015/16-os képzéseken az intézményben tanuló SH ösztöndíjasok elégedettsége az országos SH elégedettségi átlag viszonylatában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65810" indent="-5638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10%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369675"/>
                  </a:ext>
                </a:extLst>
              </a:tr>
              <a:tr h="1270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effectLst/>
                        </a:rPr>
                        <a:t>A </a:t>
                      </a:r>
                      <a:r>
                        <a:rPr lang="hu-HU" sz="1600" dirty="0">
                          <a:effectLst/>
                        </a:rPr>
                        <a:t>2015/16-os képzést megkezdő SH hallgatók lemorzsolódásának aránya, vagy amennyiben az SH hallgatók száma kevesebb 10 főnél, akkor az intézmény összes SH hallgatójára vetített lemorzsolódási átlag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65810" indent="-5638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5%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6069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02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872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hu-HU" sz="3200" b="1" dirty="0"/>
              <a:t>A felsőoktatási </a:t>
            </a:r>
            <a:r>
              <a:rPr lang="hu-HU" sz="3200" b="1" dirty="0" smtClean="0"/>
              <a:t>magyar nyelvi előkészítő </a:t>
            </a:r>
            <a:r>
              <a:rPr lang="hu-HU" sz="3200" b="1" dirty="0"/>
              <a:t>kiválasztási szempontjai </a:t>
            </a:r>
            <a:r>
              <a:rPr lang="hu-HU" sz="3200" b="1" dirty="0" smtClean="0"/>
              <a:t>és azok súlya</a:t>
            </a:r>
            <a:endParaRPr lang="hu-HU" sz="3200" b="1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71712"/>
              </p:ext>
            </p:extLst>
          </p:nvPr>
        </p:nvGraphicFramePr>
        <p:xfrm>
          <a:off x="683568" y="1484784"/>
          <a:ext cx="8136904" cy="3925782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6912768">
                  <a:extLst>
                    <a:ext uri="{9D8B030D-6E8A-4147-A177-3AD203B41FA5}">
                      <a16:colId xmlns:a16="http://schemas.microsoft.com/office/drawing/2014/main" val="361615462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834029448"/>
                    </a:ext>
                  </a:extLst>
                </a:gridCol>
              </a:tblGrid>
              <a:tr h="764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ysClr val="windowText" lastClr="000000"/>
                          </a:solidFill>
                          <a:effectLst/>
                        </a:rPr>
                        <a:t>A pályázó intézmény előkészítő képzések terén demonstrált tapasztalata</a:t>
                      </a:r>
                      <a:endParaRPr lang="hu-HU" sz="20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10%</a:t>
                      </a:r>
                      <a:endParaRPr lang="hu-HU" sz="20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169508"/>
                  </a:ext>
                </a:extLst>
              </a:tr>
              <a:tr h="15523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Nyelvoktatási és felsőoktatási előkészítő szempontok megjelenítése a pályázatban, szakmai tapasztalatok és konklúziók felhasználása, fejlesztő kezdeményezések 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40%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668547"/>
                  </a:ext>
                </a:extLst>
              </a:tr>
              <a:tr h="450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Kulturális szempontok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25%</a:t>
                      </a:r>
                      <a:endParaRPr lang="hu-H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5530687"/>
                  </a:ext>
                </a:extLst>
              </a:tr>
              <a:tr h="1158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Az előkészítőben részt vevő oktatók tapasztalatának visszacsatolása az oktatói felkészítésbe és kiválasztásba 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65810" indent="-7658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25%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5627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82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59633"/>
            <a:ext cx="8075240" cy="4401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sz="2000" b="1" dirty="0" smtClean="0"/>
          </a:p>
          <a:p>
            <a:pPr marL="0" indent="0">
              <a:buNone/>
            </a:pPr>
            <a:endParaRPr lang="hu-HU" sz="2000" b="1" dirty="0"/>
          </a:p>
          <a:p>
            <a:pPr marL="0" indent="0" algn="ctr">
              <a:buNone/>
            </a:pPr>
            <a:r>
              <a:rPr lang="hu-HU" sz="2800" b="1" dirty="0" smtClean="0"/>
              <a:t>Köszönjük a figyelmet! </a:t>
            </a:r>
            <a:r>
              <a:rPr lang="hu-HU" altLang="hu-HU" sz="2800" b="1" dirty="0" smtClean="0"/>
              <a:t>Sikeres pályázást kívánunk mindenkinek</a:t>
            </a:r>
          </a:p>
          <a:p>
            <a:pPr marL="0" indent="0" algn="ctr">
              <a:buNone/>
            </a:pPr>
            <a:endParaRPr lang="hu-HU" altLang="hu-HU" sz="2800" b="1" dirty="0" smtClean="0"/>
          </a:p>
          <a:p>
            <a:pPr marL="0" indent="0" algn="ctr">
              <a:buNone/>
            </a:pPr>
            <a:r>
              <a:rPr lang="hu-HU" altLang="hu-HU" sz="2800" b="1" dirty="0" smtClean="0"/>
              <a:t>Elérhetőségünk: </a:t>
            </a:r>
          </a:p>
          <a:p>
            <a:pPr marL="0" indent="0" algn="ctr">
              <a:buNone/>
            </a:pPr>
            <a:r>
              <a:rPr lang="hu-HU" altLang="hu-HU" sz="2800" b="1" dirty="0" smtClean="0">
                <a:hlinkClick r:id="rId3"/>
              </a:rPr>
              <a:t>shkpezes@tpf.hu</a:t>
            </a:r>
            <a:endParaRPr lang="hu-HU" altLang="hu-HU" sz="2800" b="1" dirty="0" smtClean="0"/>
          </a:p>
          <a:p>
            <a:pPr marL="0" indent="0" algn="ctr">
              <a:buNone/>
            </a:pPr>
            <a:r>
              <a:rPr lang="hu-HU" altLang="hu-HU" sz="2800" b="1" dirty="0" smtClean="0"/>
              <a:t>+36 1 236 5040</a:t>
            </a:r>
          </a:p>
          <a:p>
            <a:pPr marL="0" indent="0" algn="ctr">
              <a:buNone/>
            </a:pPr>
            <a:r>
              <a:rPr lang="hu-HU" altLang="hu-HU" sz="2800" b="1" dirty="0">
                <a:hlinkClick r:id="rId4"/>
              </a:rPr>
              <a:t>http://</a:t>
            </a:r>
            <a:r>
              <a:rPr lang="hu-HU" altLang="hu-HU" sz="2800" b="1" dirty="0" smtClean="0">
                <a:hlinkClick r:id="rId4"/>
              </a:rPr>
              <a:t>www.tka.hu/palyazatok/2962/stipendium-hungaricum</a:t>
            </a:r>
            <a:endParaRPr lang="hu-HU" altLang="hu-HU" sz="2800" b="1" dirty="0" smtClean="0"/>
          </a:p>
          <a:p>
            <a:pPr marL="0" indent="0" algn="ctr">
              <a:buNone/>
            </a:pPr>
            <a:endParaRPr lang="hu-HU" altLang="hu-HU" sz="2800" b="1" dirty="0" smtClean="0"/>
          </a:p>
          <a:p>
            <a:pPr marL="0" indent="0">
              <a:buNone/>
            </a:pPr>
            <a:endParaRPr lang="hu-HU" altLang="hu-HU" sz="2000" b="1" dirty="0" smtClean="0"/>
          </a:p>
          <a:p>
            <a:endParaRPr lang="hu-HU" altLang="hu-HU" sz="2000" b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hu-HU" sz="1600" dirty="0"/>
          </a:p>
          <a:p>
            <a:pPr lvl="1"/>
            <a:endParaRPr lang="hu-HU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7521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altLang="hu-HU" b="1" dirty="0" smtClean="0"/>
              <a:t>Pályázni jogosult intézmények, képzések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59633"/>
            <a:ext cx="8075240" cy="4401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dirty="0" smtClean="0"/>
              <a:t>Magyarországon </a:t>
            </a:r>
            <a:r>
              <a:rPr lang="hu-HU" dirty="0"/>
              <a:t>működő </a:t>
            </a:r>
            <a:r>
              <a:rPr lang="hu-HU" b="1" dirty="0"/>
              <a:t>állami vagy államilag elismert egyházi fenntartású felsőoktatási </a:t>
            </a:r>
            <a:r>
              <a:rPr lang="hu-HU" b="1" dirty="0" smtClean="0"/>
              <a:t>intézmények </a:t>
            </a:r>
            <a:r>
              <a:rPr lang="hu-HU" dirty="0" smtClean="0"/>
              <a:t>(és a KKM, mint a BI jogutódja)</a:t>
            </a:r>
            <a:r>
              <a:rPr lang="hu-HU" b="1" dirty="0" smtClean="0"/>
              <a:t> </a:t>
            </a:r>
            <a:r>
              <a:rPr lang="hu-HU" dirty="0" smtClean="0"/>
              <a:t>pályázhatnak a </a:t>
            </a:r>
            <a:r>
              <a:rPr lang="hu-HU" dirty="0"/>
              <a:t>magyar képzési rendszerbe </a:t>
            </a:r>
            <a:r>
              <a:rPr lang="hu-HU" dirty="0" smtClean="0"/>
              <a:t>tartozó </a:t>
            </a:r>
          </a:p>
          <a:p>
            <a:r>
              <a:rPr lang="hu-HU" dirty="0" smtClean="0"/>
              <a:t>alap-</a:t>
            </a:r>
            <a:r>
              <a:rPr lang="hu-HU" dirty="0"/>
              <a:t>, </a:t>
            </a:r>
            <a:endParaRPr lang="hu-HU" dirty="0" smtClean="0"/>
          </a:p>
          <a:p>
            <a:r>
              <a:rPr lang="hu-HU" dirty="0" smtClean="0"/>
              <a:t>mester-</a:t>
            </a:r>
            <a:r>
              <a:rPr lang="hu-HU" dirty="0"/>
              <a:t>, </a:t>
            </a:r>
            <a:endParaRPr lang="hu-HU" dirty="0" smtClean="0"/>
          </a:p>
          <a:p>
            <a:r>
              <a:rPr lang="hu-HU" dirty="0" smtClean="0"/>
              <a:t>osztatlan </a:t>
            </a:r>
            <a:r>
              <a:rPr lang="hu-HU" dirty="0"/>
              <a:t>mesterképzéssel vagy </a:t>
            </a:r>
            <a:endParaRPr lang="hu-HU" dirty="0" smtClean="0"/>
          </a:p>
          <a:p>
            <a:r>
              <a:rPr lang="hu-HU" dirty="0" smtClean="0"/>
              <a:t>doktori iskolával</a:t>
            </a:r>
          </a:p>
          <a:p>
            <a:r>
              <a:rPr lang="hu-HU" dirty="0"/>
              <a:t>magyar nyelvű felsőoktatási </a:t>
            </a:r>
            <a:r>
              <a:rPr lang="hu-HU" dirty="0" smtClean="0"/>
              <a:t>előkészítő képzéssel</a:t>
            </a:r>
          </a:p>
          <a:p>
            <a:pPr marL="0" indent="0">
              <a:buNone/>
            </a:pPr>
            <a:r>
              <a:rPr lang="hu-HU" dirty="0" smtClean="0"/>
              <a:t>amelynek </a:t>
            </a:r>
            <a:r>
              <a:rPr lang="hu-HU" dirty="0"/>
              <a:t>idegen nyelven történő indítását az </a:t>
            </a:r>
            <a:r>
              <a:rPr lang="hu-HU" b="1" dirty="0"/>
              <a:t>Oktatási Hivatal </a:t>
            </a:r>
            <a:r>
              <a:rPr lang="hu-HU" b="1" dirty="0" smtClean="0"/>
              <a:t>nyilvántartásba vette</a:t>
            </a:r>
            <a:r>
              <a:rPr lang="hu-HU" dirty="0" smtClean="0"/>
              <a:t>, illetve pályázhatnak</a:t>
            </a:r>
            <a:endParaRPr lang="hu-HU" b="1" dirty="0" smtClean="0"/>
          </a:p>
          <a:p>
            <a:pPr marL="0" indent="0">
              <a:buNone/>
            </a:pPr>
            <a:r>
              <a:rPr lang="hu-HU" b="1" dirty="0" smtClean="0"/>
              <a:t>zeneművészeti képzések és </a:t>
            </a:r>
            <a:r>
              <a:rPr lang="hu-HU" b="1" dirty="0"/>
              <a:t>műszaki alap- és </a:t>
            </a:r>
            <a:r>
              <a:rPr lang="hu-HU" b="1" dirty="0" smtClean="0"/>
              <a:t>mesterképzések </a:t>
            </a:r>
            <a:r>
              <a:rPr lang="hu-HU" dirty="0" smtClean="0"/>
              <a:t>esetén lehetőség van a </a:t>
            </a:r>
            <a:r>
              <a:rPr lang="hu-HU" b="1" dirty="0" smtClean="0"/>
              <a:t>képzést megelőző </a:t>
            </a:r>
            <a:r>
              <a:rPr lang="hu-HU" b="1" dirty="0"/>
              <a:t>előkészítő </a:t>
            </a:r>
            <a:r>
              <a:rPr lang="hu-HU" dirty="0"/>
              <a:t>vagy </a:t>
            </a:r>
            <a:r>
              <a:rPr lang="hu-HU" b="1" dirty="0"/>
              <a:t>zeneművészeti képzés esetén azt követő specializációt nyújtó </a:t>
            </a:r>
            <a:r>
              <a:rPr lang="hu-HU" dirty="0" smtClean="0"/>
              <a:t>képzésre is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84927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 Stipendium Hungaricum programban kínált képzések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59633"/>
            <a:ext cx="8075240" cy="4401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600" dirty="0" smtClean="0"/>
              <a:t>Az SH Ösztöndíjra </a:t>
            </a:r>
            <a:r>
              <a:rPr lang="hu-HU" sz="2600" dirty="0"/>
              <a:t>jelentkező hallgatók csak olyan </a:t>
            </a:r>
          </a:p>
          <a:p>
            <a:pPr lvl="0"/>
            <a:r>
              <a:rPr lang="hu-HU" sz="2600" dirty="0" smtClean="0"/>
              <a:t>képzésekre nyerhetnek </a:t>
            </a:r>
            <a:r>
              <a:rPr lang="hu-HU" sz="2600" dirty="0"/>
              <a:t>felvételt</a:t>
            </a:r>
            <a:r>
              <a:rPr lang="hu-HU" sz="2600" dirty="0" smtClean="0"/>
              <a:t>, amelyekre </a:t>
            </a:r>
            <a:r>
              <a:rPr lang="hu-HU" sz="2600" dirty="0"/>
              <a:t>vonatkozóan </a:t>
            </a:r>
            <a:r>
              <a:rPr lang="hu-HU" sz="2600" dirty="0" smtClean="0"/>
              <a:t>az intézmények </a:t>
            </a:r>
            <a:r>
              <a:rPr lang="hu-HU" sz="2600" dirty="0"/>
              <a:t>sikeres pályázatot nyújtottak </a:t>
            </a:r>
            <a:r>
              <a:rPr lang="hu-HU" sz="2600" dirty="0" smtClean="0"/>
              <a:t>be</a:t>
            </a:r>
            <a:endParaRPr lang="hu-HU" sz="2600" dirty="0"/>
          </a:p>
          <a:p>
            <a:r>
              <a:rPr lang="hu-HU" sz="2600" dirty="0" smtClean="0"/>
              <a:t>képzésenként </a:t>
            </a:r>
            <a:r>
              <a:rPr lang="hu-HU" sz="2600" dirty="0"/>
              <a:t>meghatározott hallgatói </a:t>
            </a:r>
            <a:r>
              <a:rPr lang="hu-HU" sz="2600" dirty="0" smtClean="0"/>
              <a:t>kapacitás </a:t>
            </a:r>
          </a:p>
          <a:p>
            <a:r>
              <a:rPr lang="hu-HU" sz="2600" dirty="0" smtClean="0"/>
              <a:t>a hallgatói </a:t>
            </a:r>
            <a:r>
              <a:rPr lang="hu-HU" sz="2600" dirty="0"/>
              <a:t>allokációról a </a:t>
            </a:r>
            <a:r>
              <a:rPr lang="hu-HU" sz="2000" dirty="0"/>
              <a:t>hallgatói jelentkezések, a küldő partnerország/terület jelölési rangsora, valamint az intézmény felvételi rangsora szerint, a hallgatói sokszínűség elvét figyelembe véve,</a:t>
            </a:r>
            <a:r>
              <a:rPr lang="hu-HU" sz="2600" dirty="0"/>
              <a:t> a Tempus Közalapítvány Kuratóriuma dönt.</a:t>
            </a:r>
          </a:p>
          <a:p>
            <a:pPr marL="0" indent="0">
              <a:buNone/>
            </a:pPr>
            <a:endParaRPr lang="hu-H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14559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hu-HU" b="1" dirty="0" smtClean="0"/>
              <a:t>A program finanszírozása 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59633"/>
            <a:ext cx="8075240" cy="4401616"/>
          </a:xfrm>
        </p:spPr>
        <p:txBody>
          <a:bodyPr>
            <a:normAutofit fontScale="77500" lnSpcReduction="20000"/>
          </a:bodyPr>
          <a:lstStyle/>
          <a:p>
            <a:r>
              <a:rPr lang="hu-HU" dirty="0"/>
              <a:t>A </a:t>
            </a:r>
            <a:r>
              <a:rPr lang="hu-HU" dirty="0" smtClean="0"/>
              <a:t>TKA </a:t>
            </a:r>
            <a:r>
              <a:rPr lang="hu-HU" dirty="0"/>
              <a:t>Kuratóriuma által elfogadott pályázatokban szereplő költségelemeket az </a:t>
            </a:r>
            <a:r>
              <a:rPr lang="hu-HU" dirty="0" smtClean="0"/>
              <a:t>EMMI által </a:t>
            </a:r>
            <a:r>
              <a:rPr lang="hu-HU" dirty="0"/>
              <a:t>folyósított, a </a:t>
            </a:r>
            <a:r>
              <a:rPr lang="hu-HU" dirty="0" smtClean="0"/>
              <a:t>KKM költségvetésében</a:t>
            </a:r>
            <a:r>
              <a:rPr lang="hu-HU" dirty="0"/>
              <a:t>, </a:t>
            </a:r>
            <a:r>
              <a:rPr lang="hu-HU" dirty="0" smtClean="0"/>
              <a:t>biztosított </a:t>
            </a:r>
            <a:r>
              <a:rPr lang="hu-HU" dirty="0"/>
              <a:t>támogatás fedezi </a:t>
            </a:r>
            <a:endParaRPr lang="hu-HU" dirty="0" smtClean="0"/>
          </a:p>
          <a:p>
            <a:r>
              <a:rPr lang="hu-HU" dirty="0" smtClean="0"/>
              <a:t>állami </a:t>
            </a:r>
            <a:r>
              <a:rPr lang="hu-HU" dirty="0"/>
              <a:t>fenntartású intézmények esetében irányító szervi </a:t>
            </a:r>
            <a:r>
              <a:rPr lang="hu-HU" dirty="0" smtClean="0"/>
              <a:t>előirányzat-módosítás </a:t>
            </a:r>
          </a:p>
          <a:p>
            <a:r>
              <a:rPr lang="hu-HU" dirty="0" smtClean="0"/>
              <a:t>nem </a:t>
            </a:r>
            <a:r>
              <a:rPr lang="hu-HU" dirty="0"/>
              <a:t>állami fenntartású intézmények esetében támogatási szerződés formájában.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támogatás pontos összege az intézménybe beiratkozott és tanulmányaikat ténylegesen megkezdett ösztöndíjasok létszáma alapján kerül kiszámításra. </a:t>
            </a:r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/>
              <a:t>ösztöndíjasok létszámát a </a:t>
            </a:r>
            <a:r>
              <a:rPr lang="hu-HU" dirty="0" smtClean="0"/>
              <a:t>TKA egyezteti </a:t>
            </a:r>
            <a:r>
              <a:rPr lang="hu-HU" dirty="0"/>
              <a:t>az intézményekkel és az adatokat továbbítja az </a:t>
            </a:r>
            <a:r>
              <a:rPr lang="hu-HU" dirty="0" smtClean="0"/>
              <a:t>EMMI felé</a:t>
            </a:r>
          </a:p>
          <a:p>
            <a:pPr marL="0" indent="0">
              <a:buNone/>
            </a:pPr>
            <a:endParaRPr lang="hu-H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0101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 pályázati konstrukció lényeges elemei – intézmények 1.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59632"/>
            <a:ext cx="8075240" cy="46176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 smtClean="0"/>
              <a:t>Önköltség- térítés: </a:t>
            </a:r>
          </a:p>
          <a:p>
            <a:r>
              <a:rPr lang="hu-HU" sz="2000" dirty="0" smtClean="0"/>
              <a:t>az ösztöndíjasok </a:t>
            </a:r>
            <a:r>
              <a:rPr lang="hu-HU" sz="2000" dirty="0"/>
              <a:t>után </a:t>
            </a:r>
            <a:r>
              <a:rPr lang="hu-HU" sz="2000" dirty="0" smtClean="0"/>
              <a:t>önköltség-térítés </a:t>
            </a:r>
          </a:p>
          <a:p>
            <a:r>
              <a:rPr lang="hu-HU" sz="2000" dirty="0" smtClean="0"/>
              <a:t>képzés SH programban </a:t>
            </a:r>
            <a:r>
              <a:rPr lang="hu-HU" sz="2000" dirty="0"/>
              <a:t>igényelt önköltségét </a:t>
            </a:r>
            <a:r>
              <a:rPr lang="hu-HU" sz="2000" dirty="0" smtClean="0"/>
              <a:t>a pályázatban jelezik az intézmények</a:t>
            </a:r>
          </a:p>
          <a:p>
            <a:r>
              <a:rPr lang="hu-HU" sz="2000" dirty="0"/>
              <a:t>a</a:t>
            </a:r>
            <a:r>
              <a:rPr lang="hu-HU" sz="2000" dirty="0" smtClean="0"/>
              <a:t> </a:t>
            </a:r>
            <a:r>
              <a:rPr lang="hu-HU" sz="2000" dirty="0"/>
              <a:t>képzés </a:t>
            </a:r>
            <a:r>
              <a:rPr lang="hu-HU" sz="2000" dirty="0" smtClean="0"/>
              <a:t>önköltsége </a:t>
            </a:r>
            <a:r>
              <a:rPr lang="hu-HU" sz="2000" dirty="0"/>
              <a:t>a </a:t>
            </a:r>
            <a:r>
              <a:rPr lang="hu-HU" sz="2000" b="1" dirty="0"/>
              <a:t>képzés költségén túl tartalmazza a szervezésre biztosított átalány összeget </a:t>
            </a:r>
            <a:r>
              <a:rPr lang="hu-HU" sz="2000" dirty="0"/>
              <a:t>is </a:t>
            </a:r>
            <a:endParaRPr lang="hu-HU" sz="2000" dirty="0" smtClean="0"/>
          </a:p>
          <a:p>
            <a:r>
              <a:rPr lang="hu-HU" sz="2000" dirty="0" smtClean="0"/>
              <a:t>az </a:t>
            </a:r>
            <a:r>
              <a:rPr lang="hu-HU" sz="2000" dirty="0"/>
              <a:t>önköltség-térítés a pályázatban megadott adatok alapján kerül </a:t>
            </a:r>
            <a:r>
              <a:rPr lang="hu-HU" sz="2000" dirty="0" smtClean="0"/>
              <a:t>megállapításra</a:t>
            </a:r>
            <a:endParaRPr lang="hu-HU" sz="2000" dirty="0"/>
          </a:p>
          <a:p>
            <a:r>
              <a:rPr lang="hu-HU" sz="2000" dirty="0" smtClean="0"/>
              <a:t>az  idegen </a:t>
            </a:r>
            <a:r>
              <a:rPr lang="hu-HU" sz="2000" dirty="0"/>
              <a:t>nyelvű </a:t>
            </a:r>
            <a:r>
              <a:rPr lang="hu-HU" sz="2000" dirty="0" smtClean="0"/>
              <a:t>képzésre megítélt </a:t>
            </a:r>
            <a:r>
              <a:rPr lang="hu-HU" sz="2000" dirty="0"/>
              <a:t>képzési </a:t>
            </a:r>
            <a:r>
              <a:rPr lang="hu-HU" sz="2000" dirty="0" smtClean="0"/>
              <a:t>önköltség megállapításakor.</a:t>
            </a:r>
            <a:r>
              <a:rPr lang="hu-HU" sz="2000" b="1" dirty="0" smtClean="0"/>
              <a:t> </a:t>
            </a:r>
            <a:r>
              <a:rPr lang="hu-HU" sz="2000" b="1" dirty="0"/>
              <a:t>viszonyítási alapot a vonatkozó magyar nyelvű képzés önköltsége </a:t>
            </a:r>
            <a:r>
              <a:rPr lang="hu-HU" sz="2000" b="1" dirty="0" smtClean="0"/>
              <a:t>képezi</a:t>
            </a:r>
            <a:r>
              <a:rPr lang="hu-HU" sz="2000" dirty="0" smtClean="0"/>
              <a:t>, valamint </a:t>
            </a:r>
            <a:r>
              <a:rPr lang="hu-HU" sz="2000" b="1" dirty="0" smtClean="0"/>
              <a:t>függ </a:t>
            </a:r>
            <a:r>
              <a:rPr lang="hu-HU" sz="2000" b="1" dirty="0"/>
              <a:t>az intézményi és képzési bírálat eredményétől</a:t>
            </a:r>
            <a:endParaRPr lang="hu-HU" sz="2000" b="1" dirty="0" smtClean="0"/>
          </a:p>
          <a:p>
            <a:r>
              <a:rPr lang="hu-HU" sz="2000" dirty="0" smtClean="0"/>
              <a:t>A </a:t>
            </a:r>
            <a:r>
              <a:rPr lang="hu-HU" sz="2000" dirty="0"/>
              <a:t>magyar nyelvű képzés önköltsége alatt az Oktatási Hivatal által nyilvántartott FIR adatbázisban rögzített önköltség </a:t>
            </a:r>
            <a:r>
              <a:rPr lang="hu-HU" sz="2000" dirty="0" smtClean="0"/>
              <a:t>értendő</a:t>
            </a:r>
          </a:p>
          <a:p>
            <a:pPr marL="0" indent="0">
              <a:buNone/>
            </a:pPr>
            <a:endParaRPr lang="hu-H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93248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 pályázati konstrukció lényeges elemei - intézmények 2.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59633"/>
            <a:ext cx="8075240" cy="4401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sz="3600" b="1" dirty="0" smtClean="0"/>
              <a:t>Szervezési átalány: </a:t>
            </a:r>
            <a:r>
              <a:rPr lang="hu-HU" sz="3600" dirty="0" smtClean="0"/>
              <a:t>kizárólag </a:t>
            </a:r>
            <a:r>
              <a:rPr lang="hu-HU" sz="3600" dirty="0"/>
              <a:t>a program működtetésére </a:t>
            </a:r>
            <a:r>
              <a:rPr lang="hu-HU" sz="3600" dirty="0" smtClean="0"/>
              <a:t>fordítható (a </a:t>
            </a:r>
            <a:r>
              <a:rPr lang="hu-HU" sz="3600" dirty="0"/>
              <a:t>vonatkozó tevékenységekről tartalmi </a:t>
            </a:r>
            <a:r>
              <a:rPr lang="hu-HU" sz="3600" dirty="0" smtClean="0"/>
              <a:t>beszámolót kell készíteni).</a:t>
            </a:r>
            <a:endParaRPr lang="hu-HU" sz="3600" dirty="0"/>
          </a:p>
          <a:p>
            <a:r>
              <a:rPr lang="hu-HU" dirty="0" smtClean="0"/>
              <a:t>A </a:t>
            </a:r>
            <a:r>
              <a:rPr lang="hu-HU" dirty="0"/>
              <a:t>szervezési átalányköltség fedezi a jelentkezők </a:t>
            </a:r>
            <a:endParaRPr lang="hu-HU" dirty="0" smtClean="0"/>
          </a:p>
          <a:p>
            <a:pPr lvl="1"/>
            <a:r>
              <a:rPr lang="hu-HU" dirty="0" smtClean="0"/>
              <a:t>felvételi </a:t>
            </a:r>
            <a:r>
              <a:rPr lang="hu-HU" dirty="0"/>
              <a:t>eljárásának költségeit, </a:t>
            </a:r>
            <a:endParaRPr lang="hu-HU" dirty="0" smtClean="0"/>
          </a:p>
          <a:p>
            <a:pPr lvl="1"/>
            <a:r>
              <a:rPr lang="hu-HU" dirty="0" smtClean="0"/>
              <a:t>a </a:t>
            </a:r>
            <a:r>
              <a:rPr lang="hu-HU" dirty="0"/>
              <a:t>hallgatói szolgáltatások fejlesztését (különösen mentorrendszer), </a:t>
            </a:r>
            <a:endParaRPr lang="hu-HU" dirty="0" smtClean="0"/>
          </a:p>
          <a:p>
            <a:pPr lvl="1"/>
            <a:r>
              <a:rPr lang="hu-HU" dirty="0" smtClean="0"/>
              <a:t>orientációs </a:t>
            </a:r>
            <a:r>
              <a:rPr lang="hu-HU" dirty="0"/>
              <a:t>és interkulturális programok biztosítását, </a:t>
            </a:r>
            <a:endParaRPr lang="hu-HU" dirty="0" smtClean="0"/>
          </a:p>
          <a:p>
            <a:pPr lvl="1"/>
            <a:r>
              <a:rPr lang="hu-HU" dirty="0" err="1" smtClean="0"/>
              <a:t>alumni</a:t>
            </a:r>
            <a:r>
              <a:rPr lang="hu-HU" dirty="0" smtClean="0"/>
              <a:t> </a:t>
            </a:r>
            <a:r>
              <a:rPr lang="hu-HU" dirty="0"/>
              <a:t>hálózat kialakítását, </a:t>
            </a:r>
            <a:endParaRPr lang="hu-HU" dirty="0" smtClean="0"/>
          </a:p>
          <a:p>
            <a:pPr lvl="1"/>
            <a:r>
              <a:rPr lang="hu-HU" dirty="0" smtClean="0"/>
              <a:t>promóciót,</a:t>
            </a:r>
          </a:p>
          <a:p>
            <a:pPr lvl="1"/>
            <a:r>
              <a:rPr lang="hu-HU" dirty="0" smtClean="0"/>
              <a:t>megfelelő </a:t>
            </a:r>
            <a:r>
              <a:rPr lang="hu-HU" dirty="0"/>
              <a:t>humán erőforrás biztosítását, </a:t>
            </a:r>
            <a:endParaRPr lang="hu-HU" dirty="0" smtClean="0"/>
          </a:p>
          <a:p>
            <a:pPr lvl="1"/>
            <a:r>
              <a:rPr lang="hu-HU" dirty="0" smtClean="0"/>
              <a:t>kiegészítő </a:t>
            </a:r>
            <a:r>
              <a:rPr lang="hu-HU" dirty="0"/>
              <a:t>nyelvórákat, </a:t>
            </a:r>
            <a:endParaRPr lang="hu-HU" dirty="0" smtClean="0"/>
          </a:p>
          <a:p>
            <a:pPr lvl="1"/>
            <a:r>
              <a:rPr lang="hu-HU" dirty="0" smtClean="0"/>
              <a:t>indokolt </a:t>
            </a:r>
            <a:r>
              <a:rPr lang="hu-HU" dirty="0"/>
              <a:t>esetben a repülőtér és az egyetemi kampusz közötti transzfert a hallgató érkezésekor</a:t>
            </a:r>
            <a:r>
              <a:rPr lang="hu-HU" dirty="0" smtClean="0"/>
              <a:t>. </a:t>
            </a:r>
          </a:p>
          <a:p>
            <a:r>
              <a:rPr lang="hu-HU" b="1" dirty="0" smtClean="0"/>
              <a:t>szervezési </a:t>
            </a:r>
            <a:r>
              <a:rPr lang="hu-HU" b="1" dirty="0"/>
              <a:t>átalány költség összege 150 000 Ft/fő/év</a:t>
            </a:r>
            <a:r>
              <a:rPr lang="hu-HU" dirty="0"/>
              <a:t>. </a:t>
            </a:r>
          </a:p>
          <a:p>
            <a:endParaRPr lang="hu-HU" dirty="0"/>
          </a:p>
          <a:p>
            <a:endParaRPr lang="hu-HU" dirty="0"/>
          </a:p>
          <a:p>
            <a:pPr marL="0" indent="0">
              <a:buNone/>
            </a:pPr>
            <a:endParaRPr lang="hu-H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79784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 pályázati konstrukció lényeges elemei – ösztöndíjasok 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59633"/>
            <a:ext cx="8075240" cy="4401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dirty="0" smtClean="0"/>
              <a:t>Az ösztöndíj a következő juttatásokat tartalmazza:</a:t>
            </a:r>
          </a:p>
          <a:p>
            <a:pPr lvl="0"/>
            <a:r>
              <a:rPr lang="hu-HU" dirty="0"/>
              <a:t>térítésmentes </a:t>
            </a:r>
            <a:r>
              <a:rPr lang="hu-HU" dirty="0" smtClean="0"/>
              <a:t>vízum;</a:t>
            </a:r>
            <a:endParaRPr lang="hu-HU" dirty="0"/>
          </a:p>
          <a:p>
            <a:pPr lvl="0"/>
            <a:r>
              <a:rPr lang="hu-HU" dirty="0"/>
              <a:t>mentesség az oktatás önköltségének megtérítése alól;</a:t>
            </a:r>
          </a:p>
          <a:p>
            <a:pPr lvl="0"/>
            <a:r>
              <a:rPr lang="hu-HU" dirty="0" smtClean="0"/>
              <a:t>kollégiumi </a:t>
            </a:r>
            <a:r>
              <a:rPr lang="hu-HU" dirty="0"/>
              <a:t>férőhely vagy havi 40 ezer forint/fő lakhatási </a:t>
            </a:r>
            <a:r>
              <a:rPr lang="hu-HU" dirty="0" smtClean="0"/>
              <a:t>támogatás;</a:t>
            </a:r>
            <a:endParaRPr lang="hu-HU" dirty="0"/>
          </a:p>
          <a:p>
            <a:pPr lvl="0"/>
            <a:r>
              <a:rPr lang="hu-HU" dirty="0" smtClean="0"/>
              <a:t>egészségügyi szolgáltatás;</a:t>
            </a:r>
            <a:endParaRPr lang="hu-HU" dirty="0"/>
          </a:p>
          <a:p>
            <a:r>
              <a:rPr lang="hu-HU" dirty="0"/>
              <a:t>havi </a:t>
            </a:r>
            <a:r>
              <a:rPr lang="hu-HU" dirty="0" smtClean="0"/>
              <a:t>ösztöndíj - összege </a:t>
            </a:r>
            <a:r>
              <a:rPr lang="hu-HU" dirty="0"/>
              <a:t>a mindenkori hallgatói normatíva összegéhez </a:t>
            </a:r>
            <a:r>
              <a:rPr lang="hu-HU" dirty="0" smtClean="0"/>
              <a:t>igazodik, jelenleg </a:t>
            </a:r>
          </a:p>
          <a:p>
            <a:pPr lvl="2"/>
            <a:r>
              <a:rPr lang="hu-HU" sz="2900" dirty="0" smtClean="0"/>
              <a:t>alap- </a:t>
            </a:r>
            <a:r>
              <a:rPr lang="hu-HU" sz="2900" dirty="0"/>
              <a:t>és mesterképzésben havi 40 460 forint/fő, </a:t>
            </a:r>
            <a:endParaRPr lang="hu-HU" sz="2900" dirty="0" smtClean="0"/>
          </a:p>
          <a:p>
            <a:pPr lvl="2"/>
            <a:r>
              <a:rPr lang="hu-HU" sz="2900" dirty="0" smtClean="0"/>
              <a:t>PhD </a:t>
            </a:r>
            <a:r>
              <a:rPr lang="hu-HU" sz="2900" dirty="0"/>
              <a:t>hallgatók részére az első két évben/a képzés-kutatás időszakban havi 140 000 forint/fő, a második két évben/ciklusban/kutatás-disszertáció időszakban havi 180 000 forint/fő valamint sikeres védés esetén a doktorandusz egyszeri 400.000 Ft támogatásban részesül</a:t>
            </a:r>
          </a:p>
          <a:p>
            <a:endParaRPr lang="hu-HU" dirty="0"/>
          </a:p>
          <a:p>
            <a:pPr marL="0" indent="0">
              <a:buNone/>
            </a:pPr>
            <a:endParaRPr lang="hu-H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62366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hu-HU" b="1" dirty="0"/>
              <a:t>Az intézmények </a:t>
            </a:r>
            <a:r>
              <a:rPr lang="hu-HU" b="1" dirty="0" smtClean="0"/>
              <a:t>feladatai 1.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075240" cy="5256584"/>
          </a:xfrm>
        </p:spPr>
        <p:txBody>
          <a:bodyPr>
            <a:normAutofit fontScale="32500" lnSpcReduction="20000"/>
          </a:bodyPr>
          <a:lstStyle/>
          <a:p>
            <a:endParaRPr lang="hu-HU" sz="5600" b="1" dirty="0" smtClean="0"/>
          </a:p>
          <a:p>
            <a:r>
              <a:rPr lang="hu-HU" sz="5600" b="1" dirty="0" smtClean="0"/>
              <a:t>magas </a:t>
            </a:r>
            <a:r>
              <a:rPr lang="hu-HU" sz="5600" b="1" dirty="0"/>
              <a:t>szintű </a:t>
            </a:r>
            <a:r>
              <a:rPr lang="hu-HU" sz="5600" b="1" dirty="0" smtClean="0"/>
              <a:t>oktatás </a:t>
            </a:r>
            <a:r>
              <a:rPr lang="hu-HU" sz="5600" dirty="0" smtClean="0"/>
              <a:t>biztosítása </a:t>
            </a:r>
          </a:p>
          <a:p>
            <a:pPr lvl="0"/>
            <a:r>
              <a:rPr lang="hu-HU" sz="5600" b="1" dirty="0" smtClean="0"/>
              <a:t>kapcsolatot </a:t>
            </a:r>
            <a:r>
              <a:rPr lang="hu-HU" sz="5600" b="1" dirty="0"/>
              <a:t>tart a </a:t>
            </a:r>
            <a:r>
              <a:rPr lang="hu-HU" sz="5600" b="1" dirty="0" smtClean="0"/>
              <a:t>TKA-</a:t>
            </a:r>
            <a:r>
              <a:rPr lang="hu-HU" sz="5600" b="1" dirty="0" err="1" smtClean="0"/>
              <a:t>val</a:t>
            </a:r>
            <a:r>
              <a:rPr lang="hu-HU" sz="5600" dirty="0" smtClean="0"/>
              <a:t>: tájékoztatás, szakmai beszámolás </a:t>
            </a:r>
          </a:p>
          <a:p>
            <a:pPr lvl="0"/>
            <a:r>
              <a:rPr lang="hu-HU" sz="5600" b="1" dirty="0" smtClean="0"/>
              <a:t>pénzügyi </a:t>
            </a:r>
            <a:r>
              <a:rPr lang="hu-HU" sz="5600" b="1" dirty="0"/>
              <a:t>elszámolás</a:t>
            </a:r>
            <a:r>
              <a:rPr lang="hu-HU" sz="5600" dirty="0"/>
              <a:t>t </a:t>
            </a:r>
            <a:r>
              <a:rPr lang="hu-HU" sz="5600" dirty="0" smtClean="0"/>
              <a:t>az </a:t>
            </a:r>
            <a:r>
              <a:rPr lang="hu-HU" sz="5600" dirty="0"/>
              <a:t>EMMI </a:t>
            </a:r>
            <a:r>
              <a:rPr lang="hu-HU" sz="5600" dirty="0" smtClean="0"/>
              <a:t>számára</a:t>
            </a:r>
            <a:endParaRPr lang="hu-HU" sz="5600" dirty="0"/>
          </a:p>
          <a:p>
            <a:pPr lvl="0"/>
            <a:r>
              <a:rPr lang="hu-HU" sz="5600" b="1" dirty="0"/>
              <a:t>tájékoztatást nyújt a programról </a:t>
            </a:r>
            <a:r>
              <a:rPr lang="hu-HU" sz="5600" dirty="0" smtClean="0"/>
              <a:t>az </a:t>
            </a:r>
            <a:r>
              <a:rPr lang="hu-HU" sz="5600" dirty="0"/>
              <a:t>érdeklődőnek, a képzésekre vonatkozó információkat (pl. curriculum, tantárgyi leírások, tananyag) elérhetővé teszi </a:t>
            </a:r>
            <a:r>
              <a:rPr lang="hu-HU" sz="5600" dirty="0" smtClean="0"/>
              <a:t>idegen </a:t>
            </a:r>
            <a:r>
              <a:rPr lang="hu-HU" sz="5600" dirty="0"/>
              <a:t>nyelven </a:t>
            </a:r>
            <a:r>
              <a:rPr lang="hu-HU" sz="5600" dirty="0" smtClean="0"/>
              <a:t>az </a:t>
            </a:r>
            <a:r>
              <a:rPr lang="hu-HU" sz="5600" dirty="0"/>
              <a:t>intézményi honlapon</a:t>
            </a:r>
            <a:r>
              <a:rPr lang="hu-HU" sz="5600" dirty="0" smtClean="0"/>
              <a:t>,</a:t>
            </a:r>
          </a:p>
          <a:p>
            <a:pPr lvl="0"/>
            <a:r>
              <a:rPr lang="hu-HU" sz="5600" dirty="0"/>
              <a:t>együttműködik a Közalapítvány által szervezett </a:t>
            </a:r>
            <a:r>
              <a:rPr lang="hu-HU" sz="5600" b="1" dirty="0"/>
              <a:t>promóciós </a:t>
            </a:r>
            <a:r>
              <a:rPr lang="hu-HU" sz="5600" b="1" dirty="0" smtClean="0"/>
              <a:t>tevékenységek</a:t>
            </a:r>
            <a:r>
              <a:rPr lang="hu-HU" sz="5600" dirty="0" smtClean="0"/>
              <a:t>ben</a:t>
            </a:r>
            <a:endParaRPr lang="hu-HU" sz="5600" dirty="0"/>
          </a:p>
          <a:p>
            <a:pPr lvl="0"/>
            <a:r>
              <a:rPr lang="hu-HU" sz="5600" dirty="0" smtClean="0"/>
              <a:t>a </a:t>
            </a:r>
            <a:r>
              <a:rPr lang="hu-HU" sz="5600" dirty="0"/>
              <a:t>megadott határidőig lefolytatja az ösztöndíjas </a:t>
            </a:r>
            <a:r>
              <a:rPr lang="hu-HU" sz="5600" b="1" dirty="0"/>
              <a:t>felvételi eljárását, és kiállítja a felvételi határozatokat,</a:t>
            </a:r>
          </a:p>
          <a:p>
            <a:pPr lvl="0"/>
            <a:r>
              <a:rPr lang="hu-HU" sz="5600" b="1" dirty="0" smtClean="0"/>
              <a:t>ösztöndíjszerződés</a:t>
            </a:r>
            <a:r>
              <a:rPr lang="hu-HU" sz="5600" dirty="0" smtClean="0"/>
              <a:t>t </a:t>
            </a:r>
            <a:r>
              <a:rPr lang="hu-HU" sz="5600" dirty="0"/>
              <a:t>köt a hallgatókkal, szükség esetén módosítja azt; a szerződésnek megfelelően gondoskodik az </a:t>
            </a:r>
            <a:r>
              <a:rPr lang="hu-HU" sz="5600" b="1" dirty="0"/>
              <a:t>ösztöndíjak kifizetésé</a:t>
            </a:r>
            <a:r>
              <a:rPr lang="hu-HU" sz="5600" dirty="0"/>
              <a:t>ről,</a:t>
            </a:r>
          </a:p>
          <a:p>
            <a:pPr lvl="0"/>
            <a:r>
              <a:rPr lang="hu-HU" sz="5600" dirty="0"/>
              <a:t>a hallgatókra vonatkozó </a:t>
            </a:r>
            <a:r>
              <a:rPr lang="hu-HU" sz="5600" b="1" dirty="0"/>
              <a:t>szabályzatokat elérhetővé teszi </a:t>
            </a:r>
            <a:r>
              <a:rPr lang="hu-HU" sz="5600" b="1" dirty="0" smtClean="0"/>
              <a:t>idegen nyelven</a:t>
            </a:r>
            <a:r>
              <a:rPr lang="hu-HU" sz="5600" dirty="0" smtClean="0"/>
              <a:t>,</a:t>
            </a:r>
          </a:p>
          <a:p>
            <a:r>
              <a:rPr lang="hu-HU" sz="5600" dirty="0"/>
              <a:t>beutazás előtt és az ösztöndíjas időszak során </a:t>
            </a:r>
            <a:r>
              <a:rPr lang="hu-HU" sz="5600" b="1" dirty="0"/>
              <a:t>teljes körű tájékoztatást ad az ösztöndíjasnak a tanulmányokkal, lakhatással, vízummal, társadalombiztosítással, diákigazolvánnyal, mentorrendszerrel </a:t>
            </a:r>
            <a:r>
              <a:rPr lang="hu-HU" sz="5600" dirty="0"/>
              <a:t>kapcsolatos ügyekben és változásokban,</a:t>
            </a:r>
          </a:p>
          <a:p>
            <a:pPr lvl="0"/>
            <a:r>
              <a:rPr lang="hu-HU" sz="5600" dirty="0" smtClean="0"/>
              <a:t>segíti </a:t>
            </a:r>
            <a:r>
              <a:rPr lang="hu-HU" sz="5600" dirty="0"/>
              <a:t>az ösztöndíjas </a:t>
            </a:r>
            <a:r>
              <a:rPr lang="hu-HU" sz="5600" b="1" dirty="0"/>
              <a:t>diákigazolvány igénylés</a:t>
            </a:r>
            <a:r>
              <a:rPr lang="hu-HU" sz="5600" dirty="0"/>
              <a:t>ével kapcsolatos ügyintézését,</a:t>
            </a:r>
          </a:p>
          <a:p>
            <a:pPr lvl="0"/>
            <a:r>
              <a:rPr lang="hu-HU" sz="5600" dirty="0"/>
              <a:t>segíti az ösztöndíjas </a:t>
            </a:r>
            <a:r>
              <a:rPr lang="hu-HU" sz="5600" b="1" dirty="0"/>
              <a:t>lakhatási </a:t>
            </a:r>
            <a:r>
              <a:rPr lang="hu-HU" sz="5600" b="1" dirty="0" smtClean="0"/>
              <a:t>ügyek</a:t>
            </a:r>
            <a:r>
              <a:rPr lang="hu-HU" sz="5600" dirty="0" smtClean="0"/>
              <a:t>kel kapcsolatos ügyintézését</a:t>
            </a:r>
            <a:endParaRPr lang="hu-HU" sz="5600" dirty="0"/>
          </a:p>
          <a:p>
            <a:pPr marL="0" indent="0">
              <a:buNone/>
            </a:pPr>
            <a:endParaRPr lang="hu-H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05865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98603"/>
            <a:ext cx="9144000" cy="628952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hu-HU" b="1" dirty="0"/>
              <a:t>Az intézmények </a:t>
            </a:r>
            <a:r>
              <a:rPr lang="hu-HU" b="1" dirty="0" smtClean="0"/>
              <a:t>feladatai 2.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075240" cy="5112567"/>
          </a:xfrm>
        </p:spPr>
        <p:txBody>
          <a:bodyPr>
            <a:normAutofit fontScale="32500" lnSpcReduction="20000"/>
          </a:bodyPr>
          <a:lstStyle/>
          <a:p>
            <a:pPr lvl="0"/>
            <a:endParaRPr lang="hu-HU" sz="5600" dirty="0" smtClean="0"/>
          </a:p>
          <a:p>
            <a:pPr lvl="0"/>
            <a:r>
              <a:rPr lang="hu-HU" sz="6200" b="1" dirty="0" smtClean="0"/>
              <a:t>folyamatos </a:t>
            </a:r>
            <a:r>
              <a:rPr lang="hu-HU" sz="6200" b="1" dirty="0"/>
              <a:t>személyes és online alapú kapcsolattartás</a:t>
            </a:r>
            <a:r>
              <a:rPr lang="hu-HU" sz="6200" dirty="0"/>
              <a:t>i és konzultációs lehetőséget biztosít az ösztöndíjasok számára,</a:t>
            </a:r>
          </a:p>
          <a:p>
            <a:pPr lvl="0"/>
            <a:r>
              <a:rPr lang="hu-HU" sz="6200" dirty="0"/>
              <a:t>gondoskodik az ösztöndíjas </a:t>
            </a:r>
            <a:r>
              <a:rPr lang="hu-HU" sz="6200" b="1" dirty="0"/>
              <a:t>beilleszkedését segítő mentorrendszer </a:t>
            </a:r>
            <a:r>
              <a:rPr lang="hu-HU" sz="6200" dirty="0"/>
              <a:t>működéséről,</a:t>
            </a:r>
          </a:p>
          <a:p>
            <a:pPr lvl="0"/>
            <a:r>
              <a:rPr lang="hu-HU" sz="6200" dirty="0"/>
              <a:t>segíti az </a:t>
            </a:r>
            <a:r>
              <a:rPr lang="hu-HU" sz="6200" b="1" dirty="0"/>
              <a:t>ösztöndíjas társadalmi beilleszkedésé</a:t>
            </a:r>
            <a:r>
              <a:rPr lang="hu-HU" sz="6200" dirty="0"/>
              <a:t>t, valamint támogatja az intézményi életébe való integrációját, interkulturális, a beilleszkedést segítő kiegészítő kurzusok/tréningek, magyar nyelvi kurzus, orientációs rendezvények </a:t>
            </a:r>
            <a:r>
              <a:rPr lang="hu-HU" sz="6200" dirty="0" smtClean="0"/>
              <a:t>szervezésével </a:t>
            </a:r>
          </a:p>
          <a:p>
            <a:pPr lvl="0"/>
            <a:r>
              <a:rPr lang="hu-HU" sz="6200" dirty="0" smtClean="0"/>
              <a:t>továbbá </a:t>
            </a:r>
            <a:r>
              <a:rPr lang="hu-HU" sz="6200" b="1" dirty="0"/>
              <a:t>mentálhigiénés tanácsadás</a:t>
            </a:r>
            <a:r>
              <a:rPr lang="hu-HU" sz="6200" dirty="0"/>
              <a:t>t nyújt és </a:t>
            </a:r>
            <a:r>
              <a:rPr lang="hu-HU" sz="6200" b="1" dirty="0"/>
              <a:t>magyar nyelvi programok</a:t>
            </a:r>
            <a:r>
              <a:rPr lang="hu-HU" sz="6200" dirty="0"/>
              <a:t>at is szervez </a:t>
            </a:r>
            <a:r>
              <a:rPr lang="hu-HU" sz="6200" dirty="0" smtClean="0"/>
              <a:t>az ösztöndíjasok </a:t>
            </a:r>
            <a:r>
              <a:rPr lang="hu-HU" sz="6200" dirty="0"/>
              <a:t>számára,</a:t>
            </a:r>
          </a:p>
          <a:p>
            <a:pPr lvl="0"/>
            <a:r>
              <a:rPr lang="hu-HU" sz="6200" dirty="0"/>
              <a:t>a magyar hallgatókkal </a:t>
            </a:r>
            <a:r>
              <a:rPr lang="hu-HU" sz="6200" b="1" dirty="0"/>
              <a:t>azonos hozzáférést </a:t>
            </a:r>
            <a:r>
              <a:rPr lang="hu-HU" sz="6200" dirty="0"/>
              <a:t>biztosít a programban részt vevőknek a </a:t>
            </a:r>
            <a:r>
              <a:rPr lang="hu-HU" sz="6200" b="1" dirty="0"/>
              <a:t>hallgatói </a:t>
            </a:r>
            <a:r>
              <a:rPr lang="hu-HU" sz="6200" b="1" dirty="0" smtClean="0"/>
              <a:t>szolgáltatásokhoz</a:t>
            </a:r>
            <a:r>
              <a:rPr lang="hu-HU" sz="6200" dirty="0"/>
              <a:t> </a:t>
            </a:r>
            <a:r>
              <a:rPr lang="hu-HU" sz="6200" dirty="0" smtClean="0"/>
              <a:t>(pl. ingyenes </a:t>
            </a:r>
            <a:r>
              <a:rPr lang="hu-HU" sz="6200" dirty="0"/>
              <a:t>könyvtárhasználat, számítógépes munkaállomások </a:t>
            </a:r>
            <a:r>
              <a:rPr lang="hu-HU" sz="6200" dirty="0" smtClean="0"/>
              <a:t>használata, stb.) </a:t>
            </a:r>
            <a:endParaRPr lang="hu-HU" sz="6200" dirty="0"/>
          </a:p>
          <a:p>
            <a:pPr lvl="0"/>
            <a:r>
              <a:rPr lang="hu-HU" sz="6200" dirty="0"/>
              <a:t>az ösztöndíjas időszak végén teljes körű tájékoztatást ad a Közalapítvány Stipendium Hungaricum </a:t>
            </a:r>
            <a:r>
              <a:rPr lang="hu-HU" sz="6200" b="1" dirty="0" err="1"/>
              <a:t>alumni</a:t>
            </a:r>
            <a:r>
              <a:rPr lang="hu-HU" sz="6200" b="1" dirty="0"/>
              <a:t> rendszer</a:t>
            </a:r>
            <a:r>
              <a:rPr lang="hu-HU" sz="6200" dirty="0"/>
              <a:t>ével kapcsolatban, valamint </a:t>
            </a:r>
            <a:r>
              <a:rPr lang="hu-HU" sz="6200" b="1" dirty="0"/>
              <a:t>együttműködik a </a:t>
            </a:r>
            <a:r>
              <a:rPr lang="hu-HU" sz="6200" b="1" dirty="0" smtClean="0"/>
              <a:t>TKA által </a:t>
            </a:r>
            <a:r>
              <a:rPr lang="hu-HU" sz="6200" b="1" dirty="0"/>
              <a:t>szervezett </a:t>
            </a:r>
            <a:r>
              <a:rPr lang="hu-HU" sz="6200" b="1" dirty="0" err="1"/>
              <a:t>alumni</a:t>
            </a:r>
            <a:r>
              <a:rPr lang="hu-HU" sz="6200" b="1" dirty="0"/>
              <a:t> </a:t>
            </a:r>
            <a:r>
              <a:rPr lang="hu-HU" sz="6200" b="1" dirty="0" smtClean="0"/>
              <a:t>tevékenységekben</a:t>
            </a:r>
            <a:endParaRPr lang="hu-HU" sz="6200" b="1" dirty="0"/>
          </a:p>
        </p:txBody>
      </p:sp>
    </p:spTree>
    <p:extLst>
      <p:ext uri="{BB962C8B-B14F-4D97-AF65-F5344CB8AC3E}">
        <p14:creationId xmlns:p14="http://schemas.microsoft.com/office/powerpoint/2010/main" val="286634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2008</Words>
  <Application>Microsoft Office PowerPoint</Application>
  <PresentationFormat>Diavetítés a képernyőre (4:3 oldalarány)</PresentationFormat>
  <Paragraphs>220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Office-téma</vt:lpstr>
      <vt:lpstr>PowerPoint-bemutató</vt:lpstr>
      <vt:lpstr>Pályázni jogosult intézmények, képzések</vt:lpstr>
      <vt:lpstr>A Stipendium Hungaricum programban kínált képzések</vt:lpstr>
      <vt:lpstr>A program finanszírozása </vt:lpstr>
      <vt:lpstr>A pályázati konstrukció lényeges elemei – intézmények 1.</vt:lpstr>
      <vt:lpstr>A pályázati konstrukció lényeges elemei - intézmények 2.</vt:lpstr>
      <vt:lpstr>A pályázati konstrukció lényeges elemei – ösztöndíjasok </vt:lpstr>
      <vt:lpstr>Az intézmények feladatai 1.</vt:lpstr>
      <vt:lpstr>Az intézmények feladatai 2.</vt:lpstr>
      <vt:lpstr>Intézményi pályázat </vt:lpstr>
      <vt:lpstr>Pályázati űrlap felépítése</vt:lpstr>
      <vt:lpstr>Pályázati űrlap felépítése</vt:lpstr>
      <vt:lpstr>Pályázati űrlap felépítése</vt:lpstr>
      <vt:lpstr>Tervezett menetrend</vt:lpstr>
      <vt:lpstr>Bírálati szempontrendszer - Intézményi szintű szempontok vizsgálata</vt:lpstr>
      <vt:lpstr> Alap-, mester vagy osztatlan mesterképzések kiválasztási szempontjai és súlyuk </vt:lpstr>
      <vt:lpstr> A doktori iskolák kiválasztási szempontjai és súlyuk </vt:lpstr>
      <vt:lpstr>A felsőoktatási magyar nyelvi előkészítő kiválasztási szempontjai és azok súlya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Csordás Kata</dc:creator>
  <cp:lastModifiedBy>Kasza Georgina</cp:lastModifiedBy>
  <cp:revision>120</cp:revision>
  <cp:lastPrinted>2017-03-23T08:02:48Z</cp:lastPrinted>
  <dcterms:created xsi:type="dcterms:W3CDTF">2015-11-04T15:35:49Z</dcterms:created>
  <dcterms:modified xsi:type="dcterms:W3CDTF">2017-03-23T08:03:02Z</dcterms:modified>
</cp:coreProperties>
</file>