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8" r:id="rId6"/>
    <p:sldId id="282" r:id="rId7"/>
    <p:sldId id="279" r:id="rId8"/>
    <p:sldId id="290" r:id="rId9"/>
    <p:sldId id="280" r:id="rId10"/>
    <p:sldId id="296" r:id="rId11"/>
    <p:sldId id="297" r:id="rId12"/>
    <p:sldId id="299" r:id="rId13"/>
    <p:sldId id="291" r:id="rId14"/>
    <p:sldId id="283" r:id="rId15"/>
    <p:sldId id="292" r:id="rId16"/>
    <p:sldId id="289" r:id="rId17"/>
    <p:sldId id="285" r:id="rId18"/>
    <p:sldId id="286" r:id="rId19"/>
    <p:sldId id="300" r:id="rId20"/>
    <p:sldId id="30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392"/>
    <a:srgbClr val="4D3269"/>
    <a:srgbClr val="53386E"/>
    <a:srgbClr val="333E81"/>
    <a:srgbClr val="BCBCC0"/>
    <a:srgbClr val="D8D8DA"/>
    <a:srgbClr val="007FC7"/>
    <a:srgbClr val="1F335E"/>
    <a:srgbClr val="FEE690"/>
    <a:srgbClr val="F3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96B7-4E31-45EF-A5B1-F67F5F3C3362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C9DC-7C92-4C06-BC6F-27E9A21E3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08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2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32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 a nyári egyetemekkel kezdődjön + legyen szó a tanulmányokról</a:t>
            </a:r>
            <a:r>
              <a:rPr lang="hu-HU" baseline="0" dirty="0"/>
              <a:t> </a:t>
            </a:r>
            <a:r>
              <a:rPr lang="hu-HU" baseline="0"/>
              <a:t>(másik dia?)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68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Van ahol euróban, van ahol forintban kapja a hallgató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12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ösztöndíj típusa ill. az intézmény szabja meg a kért dokumentumok listáját.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DC9DC-7C92-4C06-BC6F-27E9A21E3B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0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3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4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7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4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5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8D1E-FD9F-4F85-93C8-0842926F205A}" type="datetimeFigureOut">
              <a:rPr lang="hu-HU" smtClean="0"/>
              <a:t>2023. 01. 18.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hallgatoi-osztondijak.hu/alapozd-meg-a-jovod-erasmus-osztondijj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erasmusplusz.hu/erasmus_kiegeszito_tamogatasok_hallgatoknak?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hallgatoi-osztondijak.hu/fedezd-fel-kozep-europat-a-ceepus-osztondijjal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ka.hu/palyazatok/3005/allamkozi-osztondijak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s://hallgatoi-osztondijak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rasmus.osztondij.hallgatoknak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hyperlink" Target="https://www.instagram.com/erasmusplus_hu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80" y="441981"/>
            <a:ext cx="6717232" cy="9499483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6438311" y="441981"/>
            <a:ext cx="5023660" cy="1022380"/>
            <a:chOff x="6246963" y="255640"/>
            <a:chExt cx="4446539" cy="868060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490" r="43197"/>
            <a:stretch/>
          </p:blipFill>
          <p:spPr>
            <a:xfrm>
              <a:off x="6246963" y="255640"/>
              <a:ext cx="3457476" cy="86806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442" y="255640"/>
              <a:ext cx="868060" cy="868060"/>
            </a:xfrm>
            <a:prstGeom prst="rect">
              <a:avLst/>
            </a:prstGeom>
          </p:spPr>
        </p:pic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3929BDB9-F19A-B333-910C-59BAB322E0C5}"/>
              </a:ext>
            </a:extLst>
          </p:cNvPr>
          <p:cNvGrpSpPr/>
          <p:nvPr/>
        </p:nvGrpSpPr>
        <p:grpSpPr>
          <a:xfrm>
            <a:off x="7685298" y="5517226"/>
            <a:ext cx="2403924" cy="630333"/>
            <a:chOff x="7654476" y="5517226"/>
            <a:chExt cx="2403924" cy="630333"/>
          </a:xfrm>
        </p:grpSpPr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D36813E5-BBDF-65EE-309C-C81A70C9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476" y="5555943"/>
              <a:ext cx="977760" cy="586656"/>
            </a:xfrm>
            <a:prstGeom prst="rect">
              <a:avLst/>
            </a:prstGeom>
          </p:spPr>
        </p:pic>
        <p:pic>
          <p:nvPicPr>
            <p:cNvPr id="23" name="Kép 22" descr="A képen szöveg látható&#10;&#10;Automatikusan generált leírás">
              <a:extLst>
                <a:ext uri="{FF2B5EF4-FFF2-40B4-BE49-F238E27FC236}">
                  <a16:creationId xmlns:a16="http://schemas.microsoft.com/office/drawing/2014/main" id="{481B5FFE-19A1-25D0-4748-1DD4955E8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168" y="5517226"/>
              <a:ext cx="1099232" cy="630333"/>
            </a:xfrm>
            <a:prstGeom prst="rect">
              <a:avLst/>
            </a:prstGeom>
          </p:spPr>
        </p:pic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7C1289A3-C239-6D02-0AF5-9A9451166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7" y="0"/>
            <a:ext cx="5484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4267200" y="2051600"/>
            <a:ext cx="7361382" cy="4284546"/>
          </a:xfrm>
          <a:prstGeom prst="rect">
            <a:avLst/>
          </a:prstGeom>
          <a:solidFill>
            <a:srgbClr val="D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8" y="2059708"/>
            <a:ext cx="3703780" cy="4286237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F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endParaRPr lang="hu-HU" sz="32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015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4492332" y="2243526"/>
            <a:ext cx="718243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12 hónapra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Képzési ciklusonként 12 hónap áll a hallgatók rendelkezésére (BA, MA, </a:t>
            </a:r>
            <a:r>
              <a:rPr lang="hu-HU" sz="2000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rövid mobilitásra is utazhatsz (5-30 nap)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endParaRPr lang="hu-HU" dirty="0">
              <a:solidFill>
                <a:srgbClr val="0079C2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4" y="539319"/>
            <a:ext cx="1543431" cy="43973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4839128" y="1430825"/>
            <a:ext cx="6204074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Hova és mennyi időre?</a:t>
            </a:r>
            <a:endParaRPr lang="hu-HU" sz="2400" b="1" dirty="0">
              <a:solidFill>
                <a:srgbClr val="0079C2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94360" y="1411481"/>
            <a:ext cx="36266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Európán kívül is!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492333" y="4244160"/>
            <a:ext cx="706697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Európán kívüli célországba is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bármelyik országába lehetséges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információkért fordulj a küldő intézményedhez!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endParaRPr lang="hu-HU" sz="28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7008837-E1B8-52FB-3BCA-FA5A53B7C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1" y="526952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4267200" y="2051600"/>
            <a:ext cx="7361382" cy="4284546"/>
          </a:xfrm>
          <a:prstGeom prst="rect">
            <a:avLst/>
          </a:prstGeom>
          <a:solidFill>
            <a:srgbClr val="D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8" y="2059708"/>
            <a:ext cx="3703780" cy="4286237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F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endParaRPr lang="hu-HU" sz="32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015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4492333" y="2280102"/>
            <a:ext cx="691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Tanulmányok egy külföldi egyetemen</a:t>
            </a:r>
            <a:b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(2-12 hónap)</a:t>
            </a:r>
            <a:endParaRPr lang="hu-HU" sz="2400" b="1" dirty="0">
              <a:solidFill>
                <a:srgbClr val="0079C2"/>
              </a:solidFill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4492332" y="3228080"/>
            <a:ext cx="7136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gyakorlat* </a:t>
            </a: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</a:t>
            </a: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vállalkozásnál, szervezetnél</a:t>
            </a:r>
            <a:b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(2-12 hónapig)</a:t>
            </a:r>
            <a:endParaRPr lang="hu-HU" sz="24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910097" y="4640463"/>
            <a:ext cx="646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5000"/>
              <a:buFont typeface="Arial" panose="020B0604020202020204" pitchFamily="34" charset="0"/>
              <a:buChar char="⃰"/>
            </a:pPr>
            <a:r>
              <a:rPr lang="hu-HU" sz="16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szakmai gyakorlat frissen diplomát szerzett hallgatóként </a:t>
            </a:r>
            <a:br>
              <a:rPr lang="hu-HU" sz="16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végzést követő egy évben is teljesíthető, </a:t>
            </a:r>
            <a:br>
              <a:rPr lang="hu-HU" sz="16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aktív hallgatóként benyújtott pályázat esetében.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4" y="539319"/>
            <a:ext cx="1543431" cy="43973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492332" y="57580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További</a:t>
            </a:r>
            <a:r>
              <a:rPr lang="hu-HU" sz="1600" b="1" dirty="0">
                <a:hlinkClick r:id="rId4"/>
              </a:rPr>
              <a:t> </a:t>
            </a:r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információk</a:t>
            </a:r>
            <a:endParaRPr lang="hu-HU" sz="20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9431B9-FB28-2FCC-9B5B-A350D882BF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1" y="5269527"/>
            <a:ext cx="2711570" cy="383469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FF62CA5-7073-154B-EC28-3CABCB70FE88}"/>
              </a:ext>
            </a:extLst>
          </p:cNvPr>
          <p:cNvSpPr txBox="1"/>
          <p:nvPr/>
        </p:nvSpPr>
        <p:spPr>
          <a:xfrm>
            <a:off x="4858727" y="1429154"/>
            <a:ext cx="6133105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mobilitásra?</a:t>
            </a:r>
            <a:endParaRPr lang="hu-HU" sz="2400" b="1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1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4267200" y="2051600"/>
            <a:ext cx="7361382" cy="4284546"/>
          </a:xfrm>
          <a:prstGeom prst="rect">
            <a:avLst/>
          </a:prstGeom>
          <a:solidFill>
            <a:srgbClr val="D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8" y="2059708"/>
            <a:ext cx="3703780" cy="4286237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F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endParaRPr lang="hu-HU" sz="32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015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4492333" y="2280102"/>
            <a:ext cx="6914576" cy="391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mobilitási típus megvalósítható fizikai és virtuális mobilitás elegyeként</a:t>
            </a: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</a:t>
            </a: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Programme (BIP)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5-30 napos fizikai mobilitás+ virtuális rész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tematikus képzések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Érdeklődj az intézményednél a lehetőségekről!</a:t>
            </a:r>
            <a:br>
              <a:rPr lang="hu-HU" sz="20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solidFill>
                <a:srgbClr val="0079C2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4" y="539319"/>
            <a:ext cx="1543431" cy="43973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4829668" y="1429154"/>
            <a:ext cx="6398469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hu-HU" sz="32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mobilitások</a:t>
            </a:r>
            <a:endParaRPr lang="hu-HU" sz="2400" b="1" dirty="0">
              <a:solidFill>
                <a:srgbClr val="0079C2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C9B2B82-F5D1-118F-0225-5ABDB30B5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1" y="526952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4267200" y="2051600"/>
            <a:ext cx="7361382" cy="4284546"/>
          </a:xfrm>
          <a:prstGeom prst="rect">
            <a:avLst/>
          </a:prstGeom>
          <a:solidFill>
            <a:srgbClr val="D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8" y="2059708"/>
            <a:ext cx="3703780" cy="4286237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F6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  <a:endParaRPr lang="hu-HU" sz="32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015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4492333" y="2280102"/>
            <a:ext cx="6914576" cy="337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Esélyegyenlőségi támogatás 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több hallgató számára elérhető!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Kibővített jogosultsági kategóriák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Megnövelt támogatás</a:t>
            </a:r>
            <a:b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250 €, a Erasmus+ ösztöndíjon felül!</a:t>
            </a:r>
            <a:endParaRPr lang="hu-HU" sz="28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Fogyatékkal élő vagy tartósan beteg hallgatók kiegészítő támogatása</a:t>
            </a:r>
            <a:endParaRPr lang="hu-HU" sz="24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44" y="539319"/>
            <a:ext cx="1543431" cy="43973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470564" y="5766876"/>
            <a:ext cx="7136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További</a:t>
            </a:r>
            <a:r>
              <a:rPr lang="hu-HU" sz="1400" i="1" dirty="0">
                <a:hlinkClick r:id="rId4"/>
              </a:rPr>
              <a:t> </a:t>
            </a:r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információk</a:t>
            </a:r>
            <a:endParaRPr lang="hu-HU" sz="20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835603" y="1312975"/>
            <a:ext cx="639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SzPct val="95000"/>
            </a:pPr>
            <a:r>
              <a:rPr lang="hu-HU" sz="32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 támogatások</a:t>
            </a:r>
            <a:endParaRPr lang="hu-HU" sz="2400" b="1" dirty="0">
              <a:solidFill>
                <a:srgbClr val="0079C2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47756" y="1445774"/>
            <a:ext cx="368249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Megnövelt támogatás!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30062BA-ED16-240A-4753-1BE74999B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1" y="526952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8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4255530" y="1194808"/>
            <a:ext cx="7361382" cy="5140871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3" y="2047288"/>
            <a:ext cx="3703783" cy="4284437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43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1B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endParaRPr lang="hu-HU" sz="3200" dirty="0">
              <a:solidFill>
                <a:srgbClr val="01B4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36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E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24" y="738955"/>
            <a:ext cx="2094224" cy="23256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088" y="243099"/>
            <a:ext cx="812494" cy="772902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4502527" y="1511742"/>
            <a:ext cx="7400293" cy="3919845"/>
            <a:chOff x="4459198" y="1721118"/>
            <a:chExt cx="7400293" cy="3919845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4498109" y="2864905"/>
              <a:ext cx="6914576" cy="826199"/>
              <a:chOff x="4492333" y="1451412"/>
              <a:chExt cx="6914576" cy="826199"/>
            </a:xfrm>
          </p:grpSpPr>
          <p:sp>
            <p:nvSpPr>
              <p:cNvPr id="22" name="Szövegdoboz 21"/>
              <p:cNvSpPr txBox="1"/>
              <p:nvPr/>
            </p:nvSpPr>
            <p:spPr>
              <a:xfrm>
                <a:off x="4492333" y="1451412"/>
                <a:ext cx="6398469" cy="4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  <a:spcBef>
                    <a:spcPts val="1000"/>
                  </a:spcBef>
                  <a:buSzPct val="95000"/>
                </a:pPr>
                <a:r>
                  <a:rPr lang="hu-HU" sz="3200" b="1" dirty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Hova lehet menni?</a:t>
                </a:r>
                <a:endParaRPr lang="hu-HU" sz="3200" b="1" dirty="0">
                  <a:solidFill>
                    <a:srgbClr val="01B4DB"/>
                  </a:solidFill>
                </a:endParaRPr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4492333" y="1831014"/>
                <a:ext cx="6914576" cy="446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000" b="1" dirty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Közép-Európa 15 országába</a:t>
                </a:r>
                <a:endParaRPr lang="hu-HU" sz="2000" b="1" dirty="0">
                  <a:solidFill>
                    <a:srgbClr val="01B4DB"/>
                  </a:solidFill>
                </a:endParaRPr>
              </a:p>
            </p:txBody>
          </p:sp>
        </p:grpSp>
        <p:grpSp>
          <p:nvGrpSpPr>
            <p:cNvPr id="3" name="Csoportba foglalás 2"/>
            <p:cNvGrpSpPr/>
            <p:nvPr/>
          </p:nvGrpSpPr>
          <p:grpSpPr>
            <a:xfrm>
              <a:off x="4498108" y="3954889"/>
              <a:ext cx="7361383" cy="1686074"/>
              <a:chOff x="4547589" y="2924804"/>
              <a:chExt cx="7361383" cy="1686074"/>
            </a:xfrm>
          </p:grpSpPr>
          <p:grpSp>
            <p:nvGrpSpPr>
              <p:cNvPr id="24" name="Csoportba foglalás 23"/>
              <p:cNvGrpSpPr/>
              <p:nvPr/>
            </p:nvGrpSpPr>
            <p:grpSpPr>
              <a:xfrm>
                <a:off x="4547590" y="2924804"/>
                <a:ext cx="6914576" cy="826199"/>
                <a:chOff x="4492333" y="1451412"/>
                <a:chExt cx="6914576" cy="826199"/>
              </a:xfrm>
            </p:grpSpPr>
            <p:sp>
              <p:nvSpPr>
                <p:cNvPr id="25" name="Szövegdoboz 24"/>
                <p:cNvSpPr txBox="1"/>
                <p:nvPr/>
              </p:nvSpPr>
              <p:spPr>
                <a:xfrm>
                  <a:off x="4492333" y="1451412"/>
                  <a:ext cx="6398469" cy="447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600"/>
                    </a:lnSpc>
                    <a:spcBef>
                      <a:spcPts val="1000"/>
                    </a:spcBef>
                    <a:buSzPct val="95000"/>
                  </a:pPr>
                  <a:r>
                    <a:rPr lang="hu-HU" sz="3200" b="1" dirty="0">
                      <a:solidFill>
                        <a:srgbClr val="01B4D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Mit lehet csinálni?</a:t>
                  </a:r>
                  <a:endParaRPr lang="hu-HU" sz="3200" b="1" dirty="0">
                    <a:solidFill>
                      <a:srgbClr val="01B4DB"/>
                    </a:solidFill>
                  </a:endParaRPr>
                </a:p>
              </p:txBody>
            </p:sp>
            <p:sp>
              <p:nvSpPr>
                <p:cNvPr id="28" name="Szövegdoboz 27"/>
                <p:cNvSpPr txBox="1"/>
                <p:nvPr/>
              </p:nvSpPr>
              <p:spPr>
                <a:xfrm>
                  <a:off x="4492333" y="1831014"/>
                  <a:ext cx="6914576" cy="446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ts val="3000"/>
                    </a:lnSpc>
                    <a:spcBef>
                      <a:spcPts val="1200"/>
                    </a:spcBef>
                    <a:buSzPct val="95000"/>
                    <a:buFont typeface="Arial" panose="020B0604020202020204" pitchFamily="34" charset="0"/>
                    <a:buChar char="›"/>
                  </a:pPr>
                  <a:r>
                    <a:rPr lang="hu-HU" sz="2000" b="1" dirty="0">
                      <a:solidFill>
                        <a:srgbClr val="01B4D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cserefélév</a:t>
                  </a:r>
                  <a:endParaRPr lang="hu-HU" sz="2000" b="1" dirty="0">
                    <a:solidFill>
                      <a:srgbClr val="01B4DB"/>
                    </a:solidFill>
                  </a:endParaRPr>
                </a:p>
              </p:txBody>
            </p:sp>
          </p:grpSp>
          <p:sp>
            <p:nvSpPr>
              <p:cNvPr id="29" name="Szövegdoboz 28"/>
              <p:cNvSpPr txBox="1"/>
              <p:nvPr/>
            </p:nvSpPr>
            <p:spPr>
              <a:xfrm>
                <a:off x="4547589" y="3749104"/>
                <a:ext cx="736138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000" b="1" dirty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szakdolgozathoz </a:t>
                </a:r>
                <a:r>
                  <a:rPr lang="hu-HU" sz="2000" dirty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szükséges </a:t>
                </a:r>
                <a:r>
                  <a:rPr lang="hu-HU" sz="2000" b="1" dirty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anyaggyűjtés </a:t>
                </a:r>
                <a:br>
                  <a:rPr lang="hu-HU" sz="2000" b="1" dirty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hu-HU" sz="2000" dirty="0">
                    <a:solidFill>
                      <a:srgbClr val="01B4D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(1-2 hónap)</a:t>
                </a:r>
                <a:endParaRPr lang="hu-HU" sz="2000" b="1" dirty="0">
                  <a:solidFill>
                    <a:srgbClr val="01B4DB"/>
                  </a:solidFill>
                </a:endParaRPr>
              </a:p>
            </p:txBody>
          </p:sp>
        </p:grpSp>
        <p:sp>
          <p:nvSpPr>
            <p:cNvPr id="27" name="Szövegdoboz 26"/>
            <p:cNvSpPr txBox="1"/>
            <p:nvPr/>
          </p:nvSpPr>
          <p:spPr>
            <a:xfrm>
              <a:off x="4498108" y="1721118"/>
              <a:ext cx="6398469" cy="4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dirty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 az a CEEPUS?</a:t>
              </a:r>
              <a:endParaRPr lang="hu-HU" sz="3200" b="1" dirty="0">
                <a:solidFill>
                  <a:srgbClr val="01B4DB"/>
                </a:solidFill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4459198" y="2142446"/>
              <a:ext cx="6914576" cy="44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000" b="1" dirty="0">
                  <a:solidFill>
                    <a:srgbClr val="01B4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Közép-európai egyetemek közötti hálózatok</a:t>
              </a:r>
              <a:endParaRPr lang="hu-HU" sz="2000" b="1" dirty="0">
                <a:solidFill>
                  <a:srgbClr val="01B4DB"/>
                </a:solidFill>
              </a:endParaRPr>
            </a:p>
          </p:txBody>
        </p:sp>
      </p:grpSp>
      <p:sp>
        <p:nvSpPr>
          <p:cNvPr id="30" name="Téglalap 29"/>
          <p:cNvSpPr/>
          <p:nvPr/>
        </p:nvSpPr>
        <p:spPr>
          <a:xfrm>
            <a:off x="4541437" y="57427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További</a:t>
            </a:r>
            <a:r>
              <a:rPr lang="hu-HU" sz="1600" b="1" dirty="0">
                <a:hlinkClick r:id="rId5"/>
              </a:rPr>
              <a:t> </a:t>
            </a:r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információk</a:t>
            </a:r>
            <a:endParaRPr lang="hu-HU" sz="20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4616CBE-A4F4-0606-1F08-0DA3C50C0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1" y="526952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4276887" y="1195275"/>
            <a:ext cx="7340026" cy="5140871"/>
          </a:xfrm>
          <a:prstGeom prst="rect">
            <a:avLst/>
          </a:prstGeom>
          <a:solidFill>
            <a:srgbClr val="FBD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"/>
          <a:stretch/>
        </p:blipFill>
        <p:spPr>
          <a:xfrm>
            <a:off x="508002" y="2050473"/>
            <a:ext cx="3722253" cy="4276436"/>
          </a:xfrm>
          <a:prstGeom prst="rect">
            <a:avLst/>
          </a:prstGeom>
        </p:spPr>
      </p:pic>
      <p:sp>
        <p:nvSpPr>
          <p:cNvPr id="6" name="Háromszög 5"/>
          <p:cNvSpPr/>
          <p:nvPr/>
        </p:nvSpPr>
        <p:spPr>
          <a:xfrm rot="5400000">
            <a:off x="-92570" y="280582"/>
            <a:ext cx="985705" cy="849746"/>
          </a:xfrm>
          <a:prstGeom prst="triangle">
            <a:avLst/>
          </a:prstGeom>
          <a:solidFill>
            <a:srgbClr val="3B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849747" y="-206799"/>
            <a:ext cx="8342748" cy="1185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EB5F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Államközi ösztöndíjak</a:t>
            </a:r>
            <a:endParaRPr lang="hu-HU" sz="3200" dirty="0">
              <a:solidFill>
                <a:srgbClr val="EB5F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B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Feldolgozás 51"/>
          <p:cNvSpPr/>
          <p:nvPr/>
        </p:nvSpPr>
        <p:spPr>
          <a:xfrm>
            <a:off x="517236" y="1195275"/>
            <a:ext cx="3713019" cy="830617"/>
          </a:xfrm>
          <a:prstGeom prst="flowChartProcess">
            <a:avLst/>
          </a:prstGeom>
          <a:solidFill>
            <a:srgbClr val="99A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517236" y="1185852"/>
            <a:ext cx="371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5000"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közel 60 országába</a:t>
            </a: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4603034" y="1328298"/>
            <a:ext cx="7206329" cy="1241376"/>
            <a:chOff x="4492333" y="1451412"/>
            <a:chExt cx="7206329" cy="1241376"/>
          </a:xfrm>
        </p:grpSpPr>
        <p:sp>
          <p:nvSpPr>
            <p:cNvPr id="23" name="Szövegdoboz 22"/>
            <p:cNvSpPr txBox="1"/>
            <p:nvPr/>
          </p:nvSpPr>
          <p:spPr>
            <a:xfrm>
              <a:off x="4492333" y="1451412"/>
              <a:ext cx="7206329" cy="4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1000"/>
                </a:spcBef>
                <a:buSzPct val="95000"/>
              </a:pPr>
              <a:r>
                <a:rPr lang="hu-HU" sz="3200" b="1" spc="-50" dirty="0">
                  <a:solidFill>
                    <a:srgbClr val="EB5F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Mik azok az Államközi ösztöndíjak?</a:t>
              </a:r>
              <a:endParaRPr lang="hu-HU" sz="3200" b="1" spc="-50" dirty="0">
                <a:solidFill>
                  <a:srgbClr val="EB5F3A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492333" y="1831014"/>
              <a:ext cx="69145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000" dirty="0">
                  <a:solidFill>
                    <a:srgbClr val="EB5F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két állam közös megegyezésén alapuló ösztöndíjprogram</a:t>
              </a:r>
              <a:endParaRPr lang="hu-HU" sz="2000" dirty="0">
                <a:solidFill>
                  <a:srgbClr val="EB5F3A"/>
                </a:solidFill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603034" y="2617478"/>
            <a:ext cx="7367673" cy="1671195"/>
            <a:chOff x="4452908" y="2581423"/>
            <a:chExt cx="7367673" cy="1671195"/>
          </a:xfrm>
        </p:grpSpPr>
        <p:grpSp>
          <p:nvGrpSpPr>
            <p:cNvPr id="25" name="Csoportba foglalás 24"/>
            <p:cNvGrpSpPr/>
            <p:nvPr/>
          </p:nvGrpSpPr>
          <p:grpSpPr>
            <a:xfrm>
              <a:off x="4459198" y="2581423"/>
              <a:ext cx="7361383" cy="1229801"/>
              <a:chOff x="4547589" y="2924804"/>
              <a:chExt cx="7361383" cy="1229801"/>
            </a:xfrm>
          </p:grpSpPr>
          <p:grpSp>
            <p:nvGrpSpPr>
              <p:cNvPr id="28" name="Csoportba foglalás 27"/>
              <p:cNvGrpSpPr/>
              <p:nvPr/>
            </p:nvGrpSpPr>
            <p:grpSpPr>
              <a:xfrm>
                <a:off x="4547590" y="2924804"/>
                <a:ext cx="6914576" cy="826199"/>
                <a:chOff x="4492333" y="1451412"/>
                <a:chExt cx="6914576" cy="826199"/>
              </a:xfrm>
            </p:grpSpPr>
            <p:sp>
              <p:nvSpPr>
                <p:cNvPr id="30" name="Szövegdoboz 29"/>
                <p:cNvSpPr txBox="1"/>
                <p:nvPr/>
              </p:nvSpPr>
              <p:spPr>
                <a:xfrm>
                  <a:off x="4492333" y="1451412"/>
                  <a:ext cx="6398469" cy="447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600"/>
                    </a:lnSpc>
                    <a:spcBef>
                      <a:spcPts val="1000"/>
                    </a:spcBef>
                    <a:buSzPct val="95000"/>
                  </a:pPr>
                  <a:r>
                    <a:rPr lang="hu-HU" sz="3200" b="1" dirty="0">
                      <a:solidFill>
                        <a:srgbClr val="EB5F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Mit lehet csinálni?</a:t>
                  </a:r>
                  <a:endParaRPr lang="hu-HU" sz="3200" b="1" dirty="0">
                    <a:solidFill>
                      <a:srgbClr val="EB5F3A"/>
                    </a:solidFill>
                  </a:endParaRPr>
                </a:p>
              </p:txBody>
            </p:sp>
            <p:sp>
              <p:nvSpPr>
                <p:cNvPr id="31" name="Szövegdoboz 30"/>
                <p:cNvSpPr txBox="1"/>
                <p:nvPr/>
              </p:nvSpPr>
              <p:spPr>
                <a:xfrm>
                  <a:off x="4492333" y="1831014"/>
                  <a:ext cx="6914576" cy="446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ts val="3000"/>
                    </a:lnSpc>
                    <a:spcBef>
                      <a:spcPts val="1200"/>
                    </a:spcBef>
                    <a:buSzPct val="95000"/>
                    <a:buFont typeface="Arial" panose="020B0604020202020204" pitchFamily="34" charset="0"/>
                    <a:buChar char="›"/>
                  </a:pPr>
                  <a:r>
                    <a:rPr lang="hu-HU" sz="2000" b="1" dirty="0">
                      <a:solidFill>
                        <a:srgbClr val="EB5F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teljes- és részképzés</a:t>
                  </a:r>
                  <a:endParaRPr lang="hu-HU" sz="2000" b="1" dirty="0">
                    <a:solidFill>
                      <a:srgbClr val="EB5F3A"/>
                    </a:solidFill>
                  </a:endParaRPr>
                </a:p>
              </p:txBody>
            </p:sp>
          </p:grpSp>
          <p:sp>
            <p:nvSpPr>
              <p:cNvPr id="29" name="Szövegdoboz 28"/>
              <p:cNvSpPr txBox="1"/>
              <p:nvPr/>
            </p:nvSpPr>
            <p:spPr>
              <a:xfrm>
                <a:off x="4547589" y="3708008"/>
                <a:ext cx="7361383" cy="446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2000" b="1" dirty="0">
                    <a:solidFill>
                      <a:srgbClr val="EB5F3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nyári egyetem</a:t>
                </a:r>
                <a:endParaRPr lang="hu-HU" sz="2000" b="1" dirty="0">
                  <a:solidFill>
                    <a:srgbClr val="EB5F3A"/>
                  </a:solidFill>
                </a:endParaRPr>
              </a:p>
            </p:txBody>
          </p:sp>
        </p:grpSp>
        <p:sp>
          <p:nvSpPr>
            <p:cNvPr id="39" name="Szövegdoboz 38"/>
            <p:cNvSpPr txBox="1"/>
            <p:nvPr/>
          </p:nvSpPr>
          <p:spPr>
            <a:xfrm>
              <a:off x="4452908" y="3806021"/>
              <a:ext cx="7361383" cy="44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2000" b="1" dirty="0">
                  <a:solidFill>
                    <a:srgbClr val="EB5F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rövid és hosszú tanulmányutak</a:t>
              </a:r>
              <a:endParaRPr lang="hu-HU" sz="2000" b="1" dirty="0">
                <a:solidFill>
                  <a:srgbClr val="EB5F3A"/>
                </a:solidFill>
              </a:endParaRP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4E089E1D-1A4B-D5CD-D20C-956633EAC6BA}"/>
              </a:ext>
            </a:extLst>
          </p:cNvPr>
          <p:cNvGrpSpPr/>
          <p:nvPr/>
        </p:nvGrpSpPr>
        <p:grpSpPr>
          <a:xfrm>
            <a:off x="4573653" y="4259800"/>
            <a:ext cx="7271520" cy="1472485"/>
            <a:chOff x="4573653" y="4290622"/>
            <a:chExt cx="7271520" cy="1472485"/>
          </a:xfrm>
        </p:grpSpPr>
        <p:grpSp>
          <p:nvGrpSpPr>
            <p:cNvPr id="32" name="Csoportba foglalás 31"/>
            <p:cNvGrpSpPr/>
            <p:nvPr/>
          </p:nvGrpSpPr>
          <p:grpSpPr>
            <a:xfrm>
              <a:off x="4579943" y="4290622"/>
              <a:ext cx="6914576" cy="724319"/>
              <a:chOff x="4492333" y="1468276"/>
              <a:chExt cx="6914576" cy="724319"/>
            </a:xfrm>
          </p:grpSpPr>
          <p:sp>
            <p:nvSpPr>
              <p:cNvPr id="33" name="Szövegdoboz 32"/>
              <p:cNvSpPr txBox="1"/>
              <p:nvPr/>
            </p:nvSpPr>
            <p:spPr>
              <a:xfrm>
                <a:off x="4492333" y="1468276"/>
                <a:ext cx="6398469" cy="40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  <a:spcBef>
                    <a:spcPts val="1000"/>
                  </a:spcBef>
                  <a:buSzPct val="95000"/>
                </a:pPr>
                <a:r>
                  <a:rPr lang="hu-HU" sz="2000" b="1" dirty="0">
                    <a:solidFill>
                      <a:srgbClr val="3B5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Fontos tudni!</a:t>
                </a:r>
                <a:endParaRPr lang="hu-HU" sz="2000" b="1" dirty="0">
                  <a:solidFill>
                    <a:srgbClr val="3B5AA6"/>
                  </a:solidFill>
                </a:endParaRPr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>
                <a:off x="4492333" y="1759207"/>
                <a:ext cx="6914576" cy="433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1200"/>
                  </a:spcBef>
                  <a:buSzPct val="95000"/>
                  <a:buFont typeface="Arial" panose="020B0604020202020204" pitchFamily="34" charset="0"/>
                  <a:buChar char="›"/>
                </a:pPr>
                <a:r>
                  <a:rPr lang="hu-HU" sz="1600" b="1" dirty="0">
                    <a:solidFill>
                      <a:srgbClr val="3B5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fogadóintézményt a hallgató</a:t>
                </a:r>
                <a:r>
                  <a:rPr lang="hu-HU" sz="1600" dirty="0">
                    <a:solidFill>
                      <a:srgbClr val="3B5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600" b="1" dirty="0">
                    <a:solidFill>
                      <a:srgbClr val="3B5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választja ki</a:t>
                </a:r>
                <a:endParaRPr lang="hu-HU" sz="1600" b="1" dirty="0">
                  <a:solidFill>
                    <a:srgbClr val="3B5AA6"/>
                  </a:solidFill>
                </a:endParaRPr>
              </a:p>
            </p:txBody>
          </p:sp>
        </p:grpSp>
        <p:sp>
          <p:nvSpPr>
            <p:cNvPr id="40" name="Szövegdoboz 39"/>
            <p:cNvSpPr txBox="1"/>
            <p:nvPr/>
          </p:nvSpPr>
          <p:spPr>
            <a:xfrm>
              <a:off x="4573653" y="4944998"/>
              <a:ext cx="7271520" cy="81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SzPct val="95000"/>
                <a:buFont typeface="Arial" panose="020B0604020202020204" pitchFamily="34" charset="0"/>
                <a:buChar char="›"/>
              </a:pPr>
              <a:r>
                <a:rPr lang="hu-HU" sz="1600" b="1" dirty="0">
                  <a:solidFill>
                    <a:srgbClr val="3B5A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évente egy alkalommal </a:t>
              </a:r>
              <a:r>
                <a:rPr lang="hu-HU" sz="1600" dirty="0">
                  <a:solidFill>
                    <a:srgbClr val="3B5A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lehet jelentkezni a Tempus Közalapítvány pályázati határidejének megfelelően</a:t>
              </a:r>
              <a:endParaRPr lang="hu-HU" sz="1600" b="1" dirty="0">
                <a:solidFill>
                  <a:srgbClr val="3B5AA6"/>
                </a:solidFill>
              </a:endParaRPr>
            </a:p>
          </p:txBody>
        </p:sp>
      </p:grpSp>
      <p:sp>
        <p:nvSpPr>
          <p:cNvPr id="37" name="Téglalap 36"/>
          <p:cNvSpPr/>
          <p:nvPr/>
        </p:nvSpPr>
        <p:spPr>
          <a:xfrm>
            <a:off x="4541437" y="57562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További</a:t>
            </a:r>
            <a:r>
              <a:rPr lang="hu-HU" sz="1600" b="1" dirty="0">
                <a:hlinkClick r:id="rId3"/>
              </a:rPr>
              <a:t> </a:t>
            </a:r>
            <a:r>
              <a:rPr lang="hu-HU" sz="20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információk</a:t>
            </a:r>
            <a:endParaRPr lang="hu-HU" sz="2000" b="1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50" y="169844"/>
            <a:ext cx="762363" cy="95618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6D4DAD4-7566-DBF7-821A-408D38E7CA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1" y="526952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áromszög 12"/>
          <p:cNvSpPr/>
          <p:nvPr/>
        </p:nvSpPr>
        <p:spPr>
          <a:xfrm rot="5400000">
            <a:off x="-131033" y="906786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70BB46-79EB-9EB1-85D2-348C10F270B9}"/>
              </a:ext>
            </a:extLst>
          </p:cNvPr>
          <p:cNvSpPr txBox="1"/>
          <p:nvPr/>
        </p:nvSpPr>
        <p:spPr>
          <a:xfrm>
            <a:off x="1442165" y="2515105"/>
            <a:ext cx="5404030" cy="406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iroda, </a:t>
            </a:r>
            <a:b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koordinátor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HÖK = Hallgatói Önkormányzat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Oktatók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Tájékoztató napok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Mentorság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AA1A87C-DBE2-B958-CC45-0E2D3787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600" y="494819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és mikor </a:t>
            </a:r>
            <a:br>
              <a:rPr lang="hu-HU" sz="32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kezdjem?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C48EF0E-0F3C-E0E1-FC66-02CD4AEA1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ím 1"/>
          <p:cNvSpPr txBox="1">
            <a:spLocks/>
          </p:cNvSpPr>
          <p:nvPr/>
        </p:nvSpPr>
        <p:spPr>
          <a:xfrm>
            <a:off x="1903773" y="4763193"/>
            <a:ext cx="10911155" cy="1030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információk az</a:t>
            </a:r>
          </a:p>
          <a:p>
            <a:pPr algn="l"/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intézmény nemzetközi irodájában</a:t>
            </a: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áromszög 38"/>
          <p:cNvSpPr/>
          <p:nvPr/>
        </p:nvSpPr>
        <p:spPr>
          <a:xfrm rot="16200000">
            <a:off x="11333978" y="3469273"/>
            <a:ext cx="985705" cy="8497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 descr="A képen szöveg látható&#10;&#10;Automatikusan generált leírás">
            <a:hlinkClick r:id="rId2"/>
            <a:extLst>
              <a:ext uri="{FF2B5EF4-FFF2-40B4-BE49-F238E27FC236}">
                <a16:creationId xmlns:a16="http://schemas.microsoft.com/office/drawing/2014/main" id="{AA69E377-B176-4765-937B-4D5BE2B3B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15161" r="8179" b="59996"/>
          <a:stretch/>
        </p:blipFill>
        <p:spPr>
          <a:xfrm>
            <a:off x="2386721" y="1502445"/>
            <a:ext cx="4387705" cy="731964"/>
          </a:xfrm>
          <a:prstGeom prst="rect">
            <a:avLst/>
          </a:prstGeom>
        </p:spPr>
      </p:pic>
      <p:pic>
        <p:nvPicPr>
          <p:cNvPr id="29" name="Kép 28" descr="A képen szöveg látható&#10;&#10;Automatikusan generált leírás">
            <a:hlinkClick r:id="rId4"/>
            <a:extLst>
              <a:ext uri="{FF2B5EF4-FFF2-40B4-BE49-F238E27FC236}">
                <a16:creationId xmlns:a16="http://schemas.microsoft.com/office/drawing/2014/main" id="{59E7B55C-0C24-4CCF-AA87-518876CF71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60486" r="8179" b="20104"/>
          <a:stretch/>
        </p:blipFill>
        <p:spPr>
          <a:xfrm>
            <a:off x="2386721" y="3214640"/>
            <a:ext cx="4444180" cy="579220"/>
          </a:xfrm>
          <a:prstGeom prst="rect">
            <a:avLst/>
          </a:prstGeom>
        </p:spPr>
      </p:pic>
      <p:sp>
        <p:nvSpPr>
          <p:cNvPr id="30" name="Cím 1">
            <a:extLst>
              <a:ext uri="{FF2B5EF4-FFF2-40B4-BE49-F238E27FC236}">
                <a16:creationId xmlns:a16="http://schemas.microsoft.com/office/drawing/2014/main" id="{16852433-C1A3-4B02-9B23-25B0AC3F95C9}"/>
              </a:ext>
            </a:extLst>
          </p:cNvPr>
          <p:cNvSpPr txBox="1">
            <a:spLocks/>
          </p:cNvSpPr>
          <p:nvPr/>
        </p:nvSpPr>
        <p:spPr>
          <a:xfrm>
            <a:off x="-35361" y="803840"/>
            <a:ext cx="10970883" cy="679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600" dirty="0">
              <a:effectLst/>
            </a:endParaRPr>
          </a:p>
          <a:p>
            <a:pPr lvl="4"/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Tudj meg még többet </a:t>
            </a:r>
            <a:b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külföldi ösztöndíjlehetőségekről!</a:t>
            </a:r>
          </a:p>
        </p:txBody>
      </p:sp>
      <p:sp>
        <p:nvSpPr>
          <p:cNvPr id="31" name="Háromszög 30">
            <a:extLst>
              <a:ext uri="{FF2B5EF4-FFF2-40B4-BE49-F238E27FC236}">
                <a16:creationId xmlns:a16="http://schemas.microsoft.com/office/drawing/2014/main" id="{529B0C09-5FEE-4FE4-B33F-595CB3C69654}"/>
              </a:ext>
            </a:extLst>
          </p:cNvPr>
          <p:cNvSpPr/>
          <p:nvPr/>
        </p:nvSpPr>
        <p:spPr>
          <a:xfrm rot="12600000">
            <a:off x="-309156" y="1679932"/>
            <a:ext cx="985705" cy="8497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A képen szöveg látható&#10;&#10;Automatikusan generált leírás">
            <a:hlinkClick r:id="rId6"/>
            <a:extLst>
              <a:ext uri="{FF2B5EF4-FFF2-40B4-BE49-F238E27FC236}">
                <a16:creationId xmlns:a16="http://schemas.microsoft.com/office/drawing/2014/main" id="{59E7B55C-0C24-4CCF-AA87-518876CF7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40003" r="8179" b="40318"/>
          <a:stretch/>
        </p:blipFill>
        <p:spPr>
          <a:xfrm>
            <a:off x="2386721" y="3915162"/>
            <a:ext cx="4514609" cy="59658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2709659"/>
            <a:ext cx="95172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Kövess minket a közösségi médiában is!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2A16FA5-2E2B-3215-D150-4DD8A1B0EC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55" y="742749"/>
            <a:ext cx="977760" cy="586656"/>
          </a:xfrm>
          <a:prstGeom prst="rect">
            <a:avLst/>
          </a:prstGeom>
        </p:spPr>
      </p:pic>
      <p:sp>
        <p:nvSpPr>
          <p:cNvPr id="14" name="Ellipszis 13">
            <a:extLst>
              <a:ext uri="{FF2B5EF4-FFF2-40B4-BE49-F238E27FC236}">
                <a16:creationId xmlns:a16="http://schemas.microsoft.com/office/drawing/2014/main" id="{CD43B069-4516-D5E8-337C-35EDAA291345}"/>
              </a:ext>
            </a:extLst>
          </p:cNvPr>
          <p:cNvSpPr/>
          <p:nvPr/>
        </p:nvSpPr>
        <p:spPr>
          <a:xfrm>
            <a:off x="2516957" y="1630837"/>
            <a:ext cx="603572" cy="603572"/>
          </a:xfrm>
          <a:prstGeom prst="ellipse">
            <a:avLst/>
          </a:prstGeom>
          <a:solidFill>
            <a:srgbClr val="144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1BE1813D-6A5B-D52C-A18C-100AF6A913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38" y="1667948"/>
            <a:ext cx="519373" cy="519373"/>
          </a:xfrm>
          <a:prstGeom prst="rect">
            <a:avLst/>
          </a:prstGeom>
          <a:ln w="12700">
            <a:noFill/>
          </a:ln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A198608F-552B-E656-D220-7F5B0CE21E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71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690267" y="2467072"/>
            <a:ext cx="4966024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Előadások, szemináriumok, laborok</a:t>
            </a: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Vizsgák, beadandók, </a:t>
            </a:r>
            <a:r>
              <a:rPr lang="hu-HU" sz="2400" dirty="0" err="1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Zárómunka, diplomamunka, védés</a:t>
            </a: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solidFill>
              <a:srgbClr val="333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" y="1330036"/>
            <a:ext cx="6318845" cy="4263922"/>
          </a:xfrm>
          <a:prstGeom prst="rect">
            <a:avLst/>
          </a:prstGeom>
        </p:spPr>
      </p:pic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7022968" y="475965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Felsőfokú tanulmányok, </a:t>
            </a:r>
            <a:r>
              <a:rPr lang="hu-HU" sz="32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ahogy a legtöbben gondolnak rá…</a:t>
            </a:r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3810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283A8106-BA55-DC92-A78A-B99C1CFAE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45" y="5692073"/>
            <a:ext cx="2704762" cy="38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3">
            <a:extLst>
              <a:ext uri="{FF2B5EF4-FFF2-40B4-BE49-F238E27FC236}">
                <a16:creationId xmlns:a16="http://schemas.microsoft.com/office/drawing/2014/main" id="{9AB2523E-3B4D-2094-0A12-15E984B8A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9611" y="1318940"/>
            <a:ext cx="6839648" cy="4275018"/>
          </a:xfrm>
          <a:prstGeom prst="rect">
            <a:avLst/>
          </a:prstGeom>
        </p:spPr>
      </p:pic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3810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70BB46-79EB-9EB1-85D2-348C10F270B9}"/>
              </a:ext>
            </a:extLst>
          </p:cNvPr>
          <p:cNvSpPr txBox="1"/>
          <p:nvPr/>
        </p:nvSpPr>
        <p:spPr>
          <a:xfrm>
            <a:off x="6690267" y="2329778"/>
            <a:ext cx="5404030" cy="563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Előadások, szemináriumok, laborok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munkák</a:t>
            </a:r>
            <a:endParaRPr lang="hu-HU" sz="24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Vizsgák, beadandók, </a:t>
            </a:r>
            <a:r>
              <a:rPr lang="hu-HU" sz="2000" dirty="0" err="1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kern="600" spc="-1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 év vagy egy év tanulás külföldön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munkatapasztalat</a:t>
            </a:r>
            <a:endParaRPr lang="hu-HU" sz="24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Nyelvtanulás külföldön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Zárómunka, diplomamunka, védés</a:t>
            </a: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AA1A87C-DBE2-B958-CC45-0E2D3787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968" y="475965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Felsőfokú tanulmányok, </a:t>
            </a:r>
            <a:r>
              <a:rPr lang="hu-HU" sz="32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amilyenné tehető…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C48EF0E-0F3C-E0E1-FC66-02CD4AEA1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690267" y="2254968"/>
            <a:ext cx="5125994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Részképzés</a:t>
            </a:r>
            <a:b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vagy 2 félév egy külföldi egyetemen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  <a:b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munkavégzés külföldön, </a:t>
            </a:r>
            <a:b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képzéshez kapcsolódóan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tanulmányút</a:t>
            </a:r>
            <a:endParaRPr lang="hu-HU" sz="2400" b="1" dirty="0">
              <a:solidFill>
                <a:srgbClr val="4D3269"/>
              </a:solidFill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2E20A0EA-40B0-1F04-C3DC-580E25468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8" y="1330036"/>
            <a:ext cx="6395884" cy="4263922"/>
          </a:xfrm>
        </p:spPr>
      </p:pic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3810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7051004" y="336279"/>
            <a:ext cx="4856979" cy="1628267"/>
          </a:xfrm>
        </p:spPr>
        <p:txBody>
          <a:bodyPr>
            <a:noAutofit/>
          </a:bodyPr>
          <a:lstStyle/>
          <a:p>
            <a:br>
              <a:rPr lang="hu-HU" sz="32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formái vannak?</a:t>
            </a:r>
            <a:endParaRPr lang="hu-HU" sz="32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690267" y="2467072"/>
            <a:ext cx="4966024" cy="3196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007F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Európába</a:t>
            </a:r>
            <a:endParaRPr lang="hu-HU" sz="2000" b="1" dirty="0">
              <a:solidFill>
                <a:srgbClr val="007F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BCB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Európán kívül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ösztöndíjprogramtól függően</a:t>
            </a: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6989201" y="806749"/>
            <a:ext cx="5060696" cy="1145445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Hova mehetek?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F484D21-61BC-4235-9C15-9CCF807C0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10" y="244864"/>
            <a:ext cx="3689375" cy="301043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5CF0040-3267-724C-B2C2-48F76C3FC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3" y="3330477"/>
            <a:ext cx="5934051" cy="3126388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C7462F5B-DAF7-1CE3-94FF-29D7A58EA146}"/>
              </a:ext>
            </a:extLst>
          </p:cNvPr>
          <p:cNvCxnSpPr>
            <a:cxnSpLocks/>
          </p:cNvCxnSpPr>
          <p:nvPr/>
        </p:nvCxnSpPr>
        <p:spPr>
          <a:xfrm flipV="1">
            <a:off x="3369251" y="2929342"/>
            <a:ext cx="1020429" cy="11547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 descr="A képen szöveg látható&#10;&#10;Automatikusan generált leírás">
            <a:extLst>
              <a:ext uri="{FF2B5EF4-FFF2-40B4-BE49-F238E27FC236}">
                <a16:creationId xmlns:a16="http://schemas.microsoft.com/office/drawing/2014/main" id="{D7D3390E-A6AB-AD09-04BF-96351C48F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45" y="5692073"/>
            <a:ext cx="2704762" cy="38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7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 b="760"/>
          <a:stretch/>
        </p:blipFill>
        <p:spPr>
          <a:xfrm>
            <a:off x="-67177" y="1330036"/>
            <a:ext cx="6486450" cy="4257964"/>
          </a:xfrm>
        </p:spPr>
      </p:pic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3810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7070102" y="488673"/>
            <a:ext cx="4837881" cy="1628267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Elég lesz-e </a:t>
            </a:r>
            <a:br>
              <a:rPr lang="hu-HU" sz="3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ösztöndíj?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690266" y="2397971"/>
            <a:ext cx="52177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Változó összegek, </a:t>
            </a: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helyen </a:t>
            </a:r>
            <a:b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lehetőség kiegészítő támogatásra is</a:t>
            </a: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1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Hátrányos helyzetű hallgatóként</a:t>
            </a:r>
            <a:r>
              <a:rPr lang="hu-HU" sz="16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széles jogosultsági kör számára elérhető! (pl. </a:t>
            </a:r>
            <a:r>
              <a:rPr lang="hu-HU" sz="1600" kern="6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tandíjat fizető, esti vagy levelezős, dolgozó hallgatók)</a:t>
            </a:r>
          </a:p>
          <a:p>
            <a:pPr marL="800100" lvl="1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1600" b="1" spc="-5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Tartósan beteg vagy fogyatékos hallgatóként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itthoni juttatásokra is jogosult leszel</a:t>
            </a:r>
            <a:r>
              <a:rPr lang="hu-HU" sz="20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(ösztöndíj, stb.)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Itthoni megélhetési költségek!</a:t>
            </a:r>
            <a:endParaRPr lang="hu-HU" dirty="0">
              <a:solidFill>
                <a:srgbClr val="4D3269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0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0036"/>
            <a:ext cx="6400801" cy="4267200"/>
          </a:xfrm>
        </p:spPr>
      </p:pic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3810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70BB46-79EB-9EB1-85D2-348C10F270B9}"/>
              </a:ext>
            </a:extLst>
          </p:cNvPr>
          <p:cNvSpPr txBox="1"/>
          <p:nvPr/>
        </p:nvSpPr>
        <p:spPr>
          <a:xfrm>
            <a:off x="6690267" y="2296732"/>
            <a:ext cx="5404030" cy="358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Készségek, képességek fejlődése</a:t>
            </a:r>
            <a:endParaRPr lang="hu-HU" sz="24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Nyelvtudás</a:t>
            </a:r>
            <a:endParaRPr lang="hu-HU" sz="24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tudás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4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Kapcsolatok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400" b="1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AA1A87C-DBE2-B958-CC45-0E2D3787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968" y="475965"/>
            <a:ext cx="4885015" cy="1628267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várhatsz tőle?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C48EF0E-0F3C-E0E1-FC66-02CD4AEA1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7" y="1332318"/>
            <a:ext cx="6377050" cy="4251366"/>
          </a:xfrm>
        </p:spPr>
      </p:pic>
      <p:sp>
        <p:nvSpPr>
          <p:cNvPr id="3" name="Szövegdoboz 2"/>
          <p:cNvSpPr txBox="1"/>
          <p:nvPr/>
        </p:nvSpPr>
        <p:spPr>
          <a:xfrm>
            <a:off x="6690267" y="2747385"/>
            <a:ext cx="2889470" cy="302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Reális önértékelés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Nyelvtudás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Problémamegoldó készség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kultúrák megismerése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Friss tudás</a:t>
            </a:r>
            <a:endParaRPr lang="hu-HU" sz="2000" dirty="0">
              <a:solidFill>
                <a:srgbClr val="4D3269"/>
              </a:solidFill>
            </a:endParaRPr>
          </a:p>
        </p:txBody>
      </p:sp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3810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7051004" y="336279"/>
            <a:ext cx="4873903" cy="1628267"/>
          </a:xfrm>
        </p:spPr>
        <p:txBody>
          <a:bodyPr>
            <a:noAutofit/>
          </a:bodyPr>
          <a:lstStyle/>
          <a:p>
            <a:br>
              <a:rPr lang="hu-HU" sz="32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kompetenciákat fejleszt a mobilitás?</a:t>
            </a:r>
            <a:endParaRPr lang="hu-HU" sz="3200" dirty="0">
              <a:solidFill>
                <a:srgbClr val="4D32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90C8A67-9A4F-B526-B323-129AF457C425}"/>
              </a:ext>
            </a:extLst>
          </p:cNvPr>
          <p:cNvSpPr txBox="1"/>
          <p:nvPr/>
        </p:nvSpPr>
        <p:spPr>
          <a:xfrm>
            <a:off x="9371529" y="2747384"/>
            <a:ext cx="288947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Nyitottság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Nemzetköziség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Önbizalom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Céltudatosság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Kíváncsiság</a:t>
            </a:r>
            <a:endParaRPr lang="hu-HU" sz="2000" dirty="0">
              <a:solidFill>
                <a:srgbClr val="4D3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b="780"/>
          <a:stretch/>
        </p:blipFill>
        <p:spPr>
          <a:xfrm>
            <a:off x="-67177" y="1330036"/>
            <a:ext cx="6473426" cy="4249415"/>
          </a:xfrm>
        </p:spPr>
      </p:pic>
      <p:sp>
        <p:nvSpPr>
          <p:cNvPr id="13" name="Háromszög 12"/>
          <p:cNvSpPr/>
          <p:nvPr/>
        </p:nvSpPr>
        <p:spPr>
          <a:xfrm rot="16200000">
            <a:off x="11356110" y="906785"/>
            <a:ext cx="985705" cy="849746"/>
          </a:xfrm>
          <a:prstGeom prst="triangle">
            <a:avLst/>
          </a:prstGeom>
          <a:solidFill>
            <a:srgbClr val="4D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0759" y="1330036"/>
            <a:ext cx="6347615" cy="4263922"/>
          </a:xfrm>
          <a:prstGeom prst="rect">
            <a:avLst/>
          </a:prstGeom>
          <a:noFill/>
          <a:ln w="38100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4D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7070102" y="488673"/>
            <a:ext cx="4837881" cy="1628267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kell a pályázáshoz?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690266" y="1955734"/>
            <a:ext cx="5538678" cy="41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Önéletrajz</a:t>
            </a:r>
          </a:p>
          <a:p>
            <a:pPr marL="800100" lvl="1" indent="-342900">
              <a:lnSpc>
                <a:spcPts val="2600"/>
              </a:lnSpc>
              <a:buSzPct val="95000"/>
              <a:buFont typeface="Arial" panose="020B0604020202020204" pitchFamily="34" charset="0"/>
              <a:buChar char="›"/>
            </a:pPr>
            <a:r>
              <a:rPr lang="hu-HU" sz="1600" b="1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TIPP: </a:t>
            </a:r>
            <a:r>
              <a:rPr lang="hu-HU" sz="16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Próbáld ki az ingyenesen elérhető </a:t>
            </a:r>
            <a:r>
              <a:rPr lang="hu-HU" sz="1600" dirty="0" err="1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hu-HU" sz="16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portált, ahol könnyedén létrehozhatod az egyedi pályázati anyagot! &gt;&gt; europass.eu  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Motivációs levél vagy tanulmányi terv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Nyelvtudás – nyelvvizsga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Ajánlólevél, ajánlás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Fogadólevél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Tanulmányi eredmények igazolása</a:t>
            </a:r>
          </a:p>
          <a:p>
            <a:pPr marL="342900" indent="-342900">
              <a:lnSpc>
                <a:spcPts val="2600"/>
              </a:lnSpc>
              <a:spcBef>
                <a:spcPts val="10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000" dirty="0">
                <a:solidFill>
                  <a:srgbClr val="4D3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vagy közéleti munka igazolása</a:t>
            </a:r>
            <a:endParaRPr lang="hu-HU" dirty="0">
              <a:solidFill>
                <a:srgbClr val="4D3269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7" y="5680487"/>
            <a:ext cx="2711570" cy="38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7DF9F11ED5A2244A22A2FCE0119170C" ma:contentTypeVersion="10" ma:contentTypeDescription="Új dokumentum létrehozása." ma:contentTypeScope="" ma:versionID="7f52f2f54afe348dc98febdb502a209e">
  <xsd:schema xmlns:xsd="http://www.w3.org/2001/XMLSchema" xmlns:xs="http://www.w3.org/2001/XMLSchema" xmlns:p="http://schemas.microsoft.com/office/2006/metadata/properties" xmlns:ns3="d911e14d-979c-4cbd-85e4-4b152876068a" xmlns:ns4="00b1c72e-c52c-46bd-af39-128428965dc8" targetNamespace="http://schemas.microsoft.com/office/2006/metadata/properties" ma:root="true" ma:fieldsID="3ca44910d26476824f794eefd5b25e6c" ns3:_="" ns4:_="">
    <xsd:import namespace="d911e14d-979c-4cbd-85e4-4b152876068a"/>
    <xsd:import namespace="00b1c72e-c52c-46bd-af39-128428965dc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1e14d-979c-4cbd-85e4-4b15287606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1c72e-c52c-46bd-af39-128428965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C49786-1A36-40FE-BCC3-DEFB5033B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11e14d-979c-4cbd-85e4-4b152876068a"/>
    <ds:schemaRef ds:uri="00b1c72e-c52c-46bd-af39-128428965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8BAFF9-6E9B-4779-ADB9-FDD1DCBA8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E966E5-1BBA-4DCD-B6E5-4E4519E5BC5F}">
  <ds:schemaRefs>
    <ds:schemaRef ds:uri="http://schemas.openxmlformats.org/package/2006/metadata/core-properties"/>
    <ds:schemaRef ds:uri="00b1c72e-c52c-46bd-af39-128428965dc8"/>
    <ds:schemaRef ds:uri="http://www.w3.org/XML/1998/namespace"/>
    <ds:schemaRef ds:uri="http://schemas.microsoft.com/office/2006/documentManagement/types"/>
    <ds:schemaRef ds:uri="d911e14d-979c-4cbd-85e4-4b152876068a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596</Words>
  <Application>Microsoft Office PowerPoint</Application>
  <PresentationFormat>Szélesvásznú</PresentationFormat>
  <Paragraphs>133</Paragraphs>
  <Slides>17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PowerPoint-bemutató</vt:lpstr>
      <vt:lpstr>Felsőfokú tanulmányok, ahogy a legtöbben gondolnak rá…</vt:lpstr>
      <vt:lpstr>Felsőfokú tanulmányok, amilyenné tehető…</vt:lpstr>
      <vt:lpstr> Milyen formái vannak?</vt:lpstr>
      <vt:lpstr>Hova mehetek?</vt:lpstr>
      <vt:lpstr>Elég lesz-e  az ösztöndíj?</vt:lpstr>
      <vt:lpstr>Mit várhatsz tőle?</vt:lpstr>
      <vt:lpstr> Milyen kompetenciákat fejleszt a mobilitás?</vt:lpstr>
      <vt:lpstr>Mi kell a pályázáshoz?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Hol és mikor  kezdjem?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 Bianka</dc:creator>
  <cp:lastModifiedBy>Deme Felícia</cp:lastModifiedBy>
  <cp:revision>312</cp:revision>
  <dcterms:created xsi:type="dcterms:W3CDTF">2019-07-09T08:17:46Z</dcterms:created>
  <dcterms:modified xsi:type="dcterms:W3CDTF">2023-01-18T10:27:42Z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0x01010037DF9F11ED5A2244A22A2FCE0119170C</vt:lpwstr>
  </property>
</Properties>
</file>